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348" r:id="rId1"/>
  </p:sldMasterIdLst>
  <p:sldIdLst>
    <p:sldId id="264" r:id="rId2"/>
    <p:sldId id="274" r:id="rId3"/>
    <p:sldId id="275" r:id="rId4"/>
    <p:sldId id="276" r:id="rId5"/>
    <p:sldId id="279" r:id="rId6"/>
    <p:sldId id="277" r:id="rId7"/>
    <p:sldId id="280" r:id="rId8"/>
    <p:sldId id="281" r:id="rId9"/>
    <p:sldId id="282" r:id="rId10"/>
    <p:sldId id="284" r:id="rId11"/>
    <p:sldId id="285" r:id="rId12"/>
    <p:sldId id="283" r:id="rId13"/>
    <p:sldId id="291" r:id="rId14"/>
    <p:sldId id="286" r:id="rId15"/>
    <p:sldId id="287" r:id="rId16"/>
    <p:sldId id="288" r:id="rId17"/>
    <p:sldId id="289" r:id="rId18"/>
    <p:sldId id="290" r:id="rId19"/>
    <p:sldId id="273" r:id="rId20"/>
    <p:sldId id="269" r:id="rId21"/>
    <p:sldId id="270" r:id="rId22"/>
    <p:sldId id="265" r:id="rId23"/>
    <p:sldId id="266" r:id="rId24"/>
    <p:sldId id="267" r:id="rId25"/>
    <p:sldId id="271" r:id="rId2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8C09"/>
    <a:srgbClr val="8174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نمط فاتح 2 - تميي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النمط الفاتح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نمط فاتح 2 - تميي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نمط فاتح 2 - تميي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نمط فاتح 2 - تمييز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نمط فاتح 2 - تميي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نمط فاتح 2 - تميي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2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67617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1912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4312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9226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91380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5139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7558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226783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139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18094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3804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10/29/2017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00767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19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2711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655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2A54C80-263E-416B-A8E0-580EDEADCBDC}" type="datetimeFigureOut">
              <a:rPr lang="en-US" smtClean="0"/>
              <a:t>10/29/2017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411937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6193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10/29/2017</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3151488"/>
      </p:ext>
    </p:extLst>
  </p:cSld>
  <p:clrMap bg1="lt1" tx1="dk1" bg2="lt2" tx2="dk2" accent1="accent1" accent2="accent2" accent3="accent3" accent4="accent4" accent5="accent5" accent6="accent6" hlink="hlink" folHlink="folHlink"/>
  <p:sldLayoutIdLst>
    <p:sldLayoutId id="2147484349" r:id="rId1"/>
    <p:sldLayoutId id="2147484350" r:id="rId2"/>
    <p:sldLayoutId id="2147484351" r:id="rId3"/>
    <p:sldLayoutId id="2147484352" r:id="rId4"/>
    <p:sldLayoutId id="2147484353" r:id="rId5"/>
    <p:sldLayoutId id="2147484354" r:id="rId6"/>
    <p:sldLayoutId id="2147484355" r:id="rId7"/>
    <p:sldLayoutId id="2147484356" r:id="rId8"/>
    <p:sldLayoutId id="2147484357" r:id="rId9"/>
    <p:sldLayoutId id="2147484358" r:id="rId10"/>
    <p:sldLayoutId id="2147484359" r:id="rId11"/>
    <p:sldLayoutId id="2147484360" r:id="rId12"/>
    <p:sldLayoutId id="2147484361" r:id="rId13"/>
    <p:sldLayoutId id="2147484362" r:id="rId14"/>
    <p:sldLayoutId id="2147484363" r:id="rId15"/>
    <p:sldLayoutId id="2147484364" r:id="rId16"/>
    <p:sldLayoutId id="2147484365"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6529" y="190380"/>
            <a:ext cx="2113098" cy="1169751"/>
          </a:xfrm>
          <a:prstGeom prst="rect">
            <a:avLst/>
          </a:prstGeom>
        </p:spPr>
      </p:pic>
      <p:sp>
        <p:nvSpPr>
          <p:cNvPr id="6" name="مربع نص 5"/>
          <p:cNvSpPr txBox="1"/>
          <p:nvPr/>
        </p:nvSpPr>
        <p:spPr>
          <a:xfrm>
            <a:off x="3234214" y="3047161"/>
            <a:ext cx="8635665" cy="2062103"/>
          </a:xfrm>
          <a:prstGeom prst="rect">
            <a:avLst/>
          </a:prstGeom>
          <a:noFill/>
        </p:spPr>
        <p:txBody>
          <a:bodyPr wrap="square" rtlCol="1">
            <a:spAutoFit/>
          </a:bodyPr>
          <a:lstStyle/>
          <a:p>
            <a:pPr algn="ctr" rtl="1">
              <a:lnSpc>
                <a:spcPct val="200000"/>
              </a:lnSpc>
            </a:pPr>
            <a:r>
              <a:rPr lang="ar-SA" sz="3200" b="1" dirty="0" smtClean="0">
                <a:solidFill>
                  <a:schemeClr val="tx1">
                    <a:lumMod val="65000"/>
                    <a:lumOff val="35000"/>
                  </a:schemeClr>
                </a:solidFill>
              </a:rPr>
              <a:t>كيف </a:t>
            </a:r>
            <a:r>
              <a:rPr lang="ar-SA" sz="3200" b="1" dirty="0">
                <a:solidFill>
                  <a:schemeClr val="tx1">
                    <a:lumMod val="65000"/>
                    <a:lumOff val="35000"/>
                  </a:schemeClr>
                </a:solidFill>
              </a:rPr>
              <a:t>تطلب </a:t>
            </a:r>
            <a:r>
              <a:rPr lang="ar-SA" sz="3200" b="1" dirty="0" smtClean="0">
                <a:solidFill>
                  <a:schemeClr val="tx1">
                    <a:lumMod val="65000"/>
                    <a:lumOff val="35000"/>
                  </a:schemeClr>
                </a:solidFill>
              </a:rPr>
              <a:t>الخدمات</a:t>
            </a:r>
          </a:p>
          <a:p>
            <a:pPr algn="ctr" rtl="1">
              <a:lnSpc>
                <a:spcPct val="200000"/>
              </a:lnSpc>
            </a:pPr>
            <a:r>
              <a:rPr lang="ar-SA" sz="3200" b="1" dirty="0" smtClean="0">
                <a:solidFill>
                  <a:schemeClr val="tx1">
                    <a:lumMod val="65000"/>
                    <a:lumOff val="35000"/>
                  </a:schemeClr>
                </a:solidFill>
              </a:rPr>
              <a:t>التي </a:t>
            </a:r>
            <a:r>
              <a:rPr lang="ar-SA" sz="3200" b="1" dirty="0">
                <a:solidFill>
                  <a:schemeClr val="tx1">
                    <a:lumMod val="65000"/>
                    <a:lumOff val="35000"/>
                  </a:schemeClr>
                </a:solidFill>
              </a:rPr>
              <a:t>تقدمها الادارة المالية</a:t>
            </a:r>
          </a:p>
        </p:txBody>
      </p:sp>
      <p:sp>
        <p:nvSpPr>
          <p:cNvPr id="7" name="مستطيل 6"/>
          <p:cNvSpPr/>
          <p:nvPr/>
        </p:nvSpPr>
        <p:spPr>
          <a:xfrm>
            <a:off x="0" y="6150790"/>
            <a:ext cx="12192000" cy="561550"/>
          </a:xfrm>
          <a:prstGeom prst="rect">
            <a:avLst/>
          </a:pr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8" name="صورة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0348" y="332050"/>
            <a:ext cx="5027000" cy="2206793"/>
          </a:xfrm>
          <a:prstGeom prst="rect">
            <a:avLst/>
          </a:prstGeom>
          <a:effectLst>
            <a:innerShdw blurRad="114300">
              <a:prstClr val="black"/>
            </a:innerShdw>
          </a:effectLst>
        </p:spPr>
      </p:pic>
      <p:pic>
        <p:nvPicPr>
          <p:cNvPr id="9" name="صورة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75406" y="6150790"/>
            <a:ext cx="794473" cy="561550"/>
          </a:xfrm>
          <a:prstGeom prst="rect">
            <a:avLst/>
          </a:prstGeom>
        </p:spPr>
      </p:pic>
      <p:sp>
        <p:nvSpPr>
          <p:cNvPr id="10" name="مربع نص 9"/>
          <p:cNvSpPr txBox="1"/>
          <p:nvPr/>
        </p:nvSpPr>
        <p:spPr>
          <a:xfrm>
            <a:off x="0" y="6259974"/>
            <a:ext cx="2794715" cy="276999"/>
          </a:xfrm>
          <a:prstGeom prst="rect">
            <a:avLst/>
          </a:prstGeom>
          <a:noFill/>
        </p:spPr>
        <p:txBody>
          <a:bodyPr wrap="square" rtlCol="1">
            <a:spAutoFit/>
          </a:bodyPr>
          <a:lstStyle/>
          <a:p>
            <a:pPr algn="r"/>
            <a:r>
              <a:rPr lang="ar-SA" sz="1200" b="1" dirty="0" smtClean="0">
                <a:solidFill>
                  <a:schemeClr val="tx1">
                    <a:lumMod val="85000"/>
                    <a:lumOff val="15000"/>
                  </a:schemeClr>
                </a:solidFill>
              </a:rPr>
              <a:t>المهندس / عبدالله بن سعيد الشهري</a:t>
            </a:r>
            <a:endParaRPr lang="ar-SA" sz="1200" b="1" dirty="0">
              <a:solidFill>
                <a:schemeClr val="tx1">
                  <a:lumMod val="85000"/>
                  <a:lumOff val="15000"/>
                </a:schemeClr>
              </a:solidFill>
            </a:endParaRPr>
          </a:p>
        </p:txBody>
      </p:sp>
    </p:spTree>
    <p:extLst>
      <p:ext uri="{BB962C8B-B14F-4D97-AF65-F5344CB8AC3E}">
        <p14:creationId xmlns:p14="http://schemas.microsoft.com/office/powerpoint/2010/main" val="915726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3900748"/>
          </a:xfrm>
          <a:prstGeom prst="rect">
            <a:avLst/>
          </a:prstGeom>
        </p:spPr>
        <p:txBody>
          <a:bodyPr wrap="square">
            <a:spAutoFit/>
          </a:bodyPr>
          <a:lstStyle/>
          <a:p>
            <a:pPr marL="514350" lvl="0" indent="-514350" algn="r" rtl="1">
              <a:lnSpc>
                <a:spcPct val="150000"/>
              </a:lnSpc>
              <a:buFont typeface="+mj-lt"/>
              <a:buAutoNum type="arabicPeriod" startAt="12"/>
            </a:pPr>
            <a:r>
              <a:rPr lang="ar-SA" sz="2800" b="1" dirty="0" smtClean="0">
                <a:latin typeface="Calibri" panose="020F0502020204030204" pitchFamily="34" charset="0"/>
                <a:ea typeface="Calibri" panose="020F0502020204030204" pitchFamily="34" charset="0"/>
                <a:cs typeface="Arial" panose="020B0604020202020204" pitchFamily="34" charset="0"/>
              </a:rPr>
              <a:t>لا </a:t>
            </a:r>
            <a:r>
              <a:rPr lang="ar-SA" sz="2800" b="1" dirty="0">
                <a:latin typeface="Calibri" panose="020F0502020204030204" pitchFamily="34" charset="0"/>
                <a:ea typeface="Calibri" panose="020F0502020204030204" pitchFamily="34" charset="0"/>
                <a:cs typeface="Arial" panose="020B0604020202020204" pitchFamily="34" charset="0"/>
              </a:rPr>
              <a:t>يتم تسليم الشيك للمورد الا بعد احضار أصل الفاتورة موقعة ومختومة واصل سند القبض موقع ومختوم (ارفاق تفويض من المورد في حال كان الاستلام من طرف اخر</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2"/>
            </a:pPr>
            <a:r>
              <a:rPr lang="ar-SA" sz="2800" b="1" dirty="0">
                <a:latin typeface="Calibri" panose="020F0502020204030204" pitchFamily="34" charset="0"/>
                <a:ea typeface="Calibri" panose="020F0502020204030204" pitchFamily="34" charset="0"/>
                <a:cs typeface="Arial" panose="020B0604020202020204" pitchFamily="34" charset="0"/>
              </a:rPr>
              <a:t>في حالة وجود تسليمات مواد في المعاملة، ترسل الإدارة الطالبة سند التسليم بعد استلام جميع المواد الي الإدارة المالية لإغلاق المعاملة بالحسابات.</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2"/>
            </a:pPr>
            <a:r>
              <a:rPr lang="ar-SA" sz="2800" b="1" dirty="0">
                <a:latin typeface="Calibri" panose="020F0502020204030204" pitchFamily="34" charset="0"/>
                <a:ea typeface="Calibri" panose="020F0502020204030204" pitchFamily="34" charset="0"/>
                <a:cs typeface="Arial" panose="020B0604020202020204" pitchFamily="34" charset="0"/>
              </a:rPr>
              <a:t>المطبوعات ومواد الدعاية لا يتم استلامها الا عن طريق اللجنة المشكلة لذلك</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30672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4547079"/>
          </a:xfrm>
          <a:prstGeom prst="rect">
            <a:avLst/>
          </a:prstGeom>
        </p:spPr>
        <p:txBody>
          <a:bodyPr wrap="square">
            <a:spAutoFit/>
          </a:bodyPr>
          <a:lstStyle/>
          <a:p>
            <a:pPr marL="514350" lvl="0" indent="-514350" algn="r" rtl="1">
              <a:lnSpc>
                <a:spcPct val="150000"/>
              </a:lnSpc>
              <a:buFont typeface="+mj-lt"/>
              <a:buAutoNum type="arabicPeriod" startAt="15"/>
            </a:pPr>
            <a:r>
              <a:rPr lang="ar-SA" sz="2800" b="1" dirty="0" smtClean="0">
                <a:latin typeface="Calibri" panose="020F0502020204030204" pitchFamily="34" charset="0"/>
                <a:ea typeface="Calibri" panose="020F0502020204030204" pitchFamily="34" charset="0"/>
                <a:cs typeface="Arial" panose="020B0604020202020204" pitchFamily="34" charset="0"/>
              </a:rPr>
              <a:t>إذا </a:t>
            </a:r>
            <a:r>
              <a:rPr lang="ar-SA" sz="2800" b="1" dirty="0">
                <a:latin typeface="Calibri" panose="020F0502020204030204" pitchFamily="34" charset="0"/>
                <a:ea typeface="Calibri" panose="020F0502020204030204" pitchFamily="34" charset="0"/>
                <a:cs typeface="Arial" panose="020B0604020202020204" pitchFamily="34" charset="0"/>
              </a:rPr>
              <a:t>كان المورد وحيد أو أصيل (وكالة مثلا) يتم توقيع محضر من اللجنة المشكلة لذلك. </a:t>
            </a:r>
            <a:r>
              <a:rPr lang="ar-SA" sz="2800" b="1" dirty="0">
                <a:latin typeface="Calibri" panose="020F0502020204030204" pitchFamily="34" charset="0"/>
                <a:ea typeface="Calibri" panose="020F0502020204030204" pitchFamily="34" charset="0"/>
                <a:cs typeface="Arial" panose="020B0604020202020204" pitchFamily="34" charset="0"/>
              </a:rPr>
              <a:t>(النموذج 3)</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5"/>
            </a:pPr>
            <a:r>
              <a:rPr lang="ar-SA" sz="2800" b="1" dirty="0">
                <a:latin typeface="Calibri" panose="020F0502020204030204" pitchFamily="34" charset="0"/>
                <a:ea typeface="Calibri" panose="020F0502020204030204" pitchFamily="34" charset="0"/>
                <a:cs typeface="Arial" panose="020B0604020202020204" pitchFamily="34" charset="0"/>
              </a:rPr>
              <a:t>إذا لم يتوفر من يقدم عروض أسعار يجب اكمال اجراء المعاملة وتوقيع المحضر من قبل اللجنة. (النموذج 4)</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5"/>
            </a:pPr>
            <a:r>
              <a:rPr lang="ar-SA" sz="2800" b="1" dirty="0">
                <a:latin typeface="Calibri" panose="020F0502020204030204" pitchFamily="34" charset="0"/>
                <a:ea typeface="Calibri" panose="020F0502020204030204" pitchFamily="34" charset="0"/>
                <a:cs typeface="Arial" panose="020B0604020202020204" pitchFamily="34" charset="0"/>
              </a:rPr>
              <a:t>مبدأ الاستحقاق هو المبدأ المعتمد بالجمعية، وعليه يكون العمل مع الموردين طبق نظام الدفعات فلا يصرف للمورد كامل مبلغ الفاتورة، ولكن ينظم العقد وعرض السعر طريقه سداد الدفعات</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9200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918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5429179"/>
          </a:xfrm>
          <a:prstGeom prst="rect">
            <a:avLst/>
          </a:prstGeom>
        </p:spPr>
        <p:txBody>
          <a:bodyPr wrap="square">
            <a:spAutoFit/>
          </a:bodyPr>
          <a:lstStyle/>
          <a:p>
            <a:pPr marL="514350" lvl="0" indent="-514350" algn="just" rtl="1">
              <a:lnSpc>
                <a:spcPct val="150000"/>
              </a:lnSpc>
              <a:buFont typeface="+mj-lt"/>
              <a:buAutoNum type="arabicPeriod" startAt="18"/>
            </a:pPr>
            <a:r>
              <a:rPr lang="ar-SA" sz="2500" b="1" dirty="0" smtClean="0">
                <a:latin typeface="Calibri" panose="020F0502020204030204" pitchFamily="34" charset="0"/>
                <a:ea typeface="Calibri" panose="020F0502020204030204" pitchFamily="34" charset="0"/>
                <a:cs typeface="Arial" panose="020B0604020202020204" pitchFamily="34" charset="0"/>
              </a:rPr>
              <a:t>الايضاح </a:t>
            </a:r>
            <a:r>
              <a:rPr lang="ar-SA" sz="2500" b="1" dirty="0">
                <a:latin typeface="Calibri" panose="020F0502020204030204" pitchFamily="34" charset="0"/>
                <a:ea typeface="Calibri" panose="020F0502020204030204" pitchFamily="34" charset="0"/>
                <a:cs typeface="Arial" panose="020B0604020202020204" pitchFamily="34" charset="0"/>
              </a:rPr>
              <a:t>في عروض الأسعار على أي معوقات او نقص في تقديم الخدمة أو عدم القدرة على تقديم خدمات إضافية من قبل المورد مثل (توريد بدون تركيب أو توريد بدون توصيل أو ما شابه)</a:t>
            </a:r>
            <a:endParaRPr lang="en-US" sz="25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just" rtl="1">
              <a:lnSpc>
                <a:spcPct val="150000"/>
              </a:lnSpc>
              <a:buFont typeface="+mj-lt"/>
              <a:buAutoNum type="arabicPeriod" startAt="18"/>
            </a:pPr>
            <a:r>
              <a:rPr lang="ar-SA" sz="2500" b="1" dirty="0">
                <a:latin typeface="Calibri" panose="020F0502020204030204" pitchFamily="34" charset="0"/>
                <a:ea typeface="Calibri" panose="020F0502020204030204" pitchFamily="34" charset="0"/>
                <a:cs typeface="Arial" panose="020B0604020202020204" pitchFamily="34" charset="0"/>
              </a:rPr>
              <a:t>لا يقبل ملحق إضافي لنفس المنتج بعد 6 شهور من تاريخ العقد والسعر الاول الا بتعميد جديد وعروض أسعار جديدة (ويستثني من ذلك المنتجات سريعة التغير في الأسعار فيحضر لكل معاملة عروض أسعار جديده)</a:t>
            </a:r>
            <a:endParaRPr lang="en-US" sz="25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just" rtl="1">
              <a:lnSpc>
                <a:spcPct val="150000"/>
              </a:lnSpc>
              <a:buFont typeface="+mj-lt"/>
              <a:buAutoNum type="arabicPeriod" startAt="18"/>
            </a:pPr>
            <a:r>
              <a:rPr lang="ar-SA" sz="2500" b="1" dirty="0">
                <a:latin typeface="Calibri" panose="020F0502020204030204" pitchFamily="34" charset="0"/>
                <a:ea typeface="Calibri" panose="020F0502020204030204" pitchFamily="34" charset="0"/>
                <a:cs typeface="Arial" panose="020B0604020202020204" pitchFamily="34" charset="0"/>
              </a:rPr>
              <a:t>في جميع التعاملات مع الموردين لا يتم الصرف لهم الا بطلب صرف شيك في الدفعة الاولي ويتم صرف باقي الدفعات بعد ارسال مطالبه من المورد وافادة من الإدارة المستلمة للعمل بان المورد يستحق الدفعة الثانية</a:t>
            </a:r>
            <a:r>
              <a:rPr lang="ar-SA" sz="2500" b="1" dirty="0" smtClean="0">
                <a:latin typeface="Calibri" panose="020F0502020204030204" pitchFamily="34" charset="0"/>
                <a:ea typeface="Calibri" panose="020F0502020204030204" pitchFamily="34" charset="0"/>
                <a:cs typeface="Arial" panose="020B0604020202020204" pitchFamily="34" charset="0"/>
              </a:rPr>
              <a:t>.</a:t>
            </a:r>
            <a:endParaRPr lang="en-US" sz="25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90636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8" name="صورة 7"/>
          <p:cNvPicPr>
            <a:picLocks noChangeAspect="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642039" y="-64810"/>
            <a:ext cx="7912621" cy="2950309"/>
          </a:xfrm>
          <a:prstGeom prst="rect">
            <a:avLst/>
          </a:prstGeom>
        </p:spPr>
      </p:pic>
      <p:sp>
        <p:nvSpPr>
          <p:cNvPr id="9" name="مربع نص 8"/>
          <p:cNvSpPr txBox="1"/>
          <p:nvPr/>
        </p:nvSpPr>
        <p:spPr>
          <a:xfrm rot="21417637">
            <a:off x="1016075" y="1001815"/>
            <a:ext cx="5544444" cy="1107996"/>
          </a:xfrm>
          <a:prstGeom prst="rect">
            <a:avLst/>
          </a:prstGeom>
          <a:noFill/>
        </p:spPr>
        <p:txBody>
          <a:bodyPr wrap="square" rtlCol="1">
            <a:spAutoFit/>
          </a:bodyPr>
          <a:lstStyle/>
          <a:p>
            <a:pPr algn="ctr"/>
            <a:r>
              <a:rPr lang="ar-SA" sz="66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لجنة استلام المطبوعات</a:t>
            </a:r>
            <a:endParaRPr lang="ar-SA" sz="6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pic>
        <p:nvPicPr>
          <p:cNvPr id="1026" name="Picture 7" descr="image001"/>
          <p:cNvPicPr>
            <a:picLocks noChangeAspect="1" noChangeArrowheads="1"/>
          </p:cNvPicPr>
          <p:nvPr/>
        </p:nvPicPr>
        <p:blipFill rotWithShape="1">
          <a:blip r:embed="rId5">
            <a:extLst>
              <a:ext uri="{28A0092B-C50C-407E-A947-70E740481C1C}">
                <a14:useLocalDpi xmlns:a14="http://schemas.microsoft.com/office/drawing/2010/main" val="0"/>
              </a:ext>
            </a:extLst>
          </a:blip>
          <a:srcRect t="2161" b="18185"/>
          <a:stretch/>
        </p:blipFill>
        <p:spPr bwMode="auto">
          <a:xfrm>
            <a:off x="6585994" y="25400"/>
            <a:ext cx="5606007" cy="6800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919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4397" y="536544"/>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2705788" y="2616281"/>
            <a:ext cx="7912621" cy="2950309"/>
          </a:xfrm>
          <a:prstGeom prst="rect">
            <a:avLst/>
          </a:prstGeom>
        </p:spPr>
      </p:pic>
      <p:sp>
        <p:nvSpPr>
          <p:cNvPr id="9" name="مربع نص 8"/>
          <p:cNvSpPr txBox="1"/>
          <p:nvPr/>
        </p:nvSpPr>
        <p:spPr>
          <a:xfrm rot="21417637">
            <a:off x="3391864" y="3606649"/>
            <a:ext cx="4461845" cy="1200329"/>
          </a:xfrm>
          <a:prstGeom prst="rect">
            <a:avLst/>
          </a:prstGeom>
          <a:noFill/>
        </p:spPr>
        <p:txBody>
          <a:bodyPr wrap="square" rtlCol="1">
            <a:spAutoFit/>
          </a:bodyPr>
          <a:lstStyle/>
          <a:p>
            <a:pPr algn="ctr"/>
            <a:r>
              <a:rPr lang="ar-SA" sz="72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النماذج المستخدمة</a:t>
            </a:r>
            <a:endParaRPr lang="ar-SA" sz="7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058358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384945"/>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129623" y="120092"/>
            <a:ext cx="6784582" cy="2529707"/>
          </a:xfrm>
          <a:prstGeom prst="rect">
            <a:avLst/>
          </a:prstGeom>
        </p:spPr>
      </p:pic>
      <p:sp>
        <p:nvSpPr>
          <p:cNvPr id="9" name="مربع نص 8"/>
          <p:cNvSpPr txBox="1"/>
          <p:nvPr/>
        </p:nvSpPr>
        <p:spPr>
          <a:xfrm rot="21417637">
            <a:off x="1269161" y="1026559"/>
            <a:ext cx="4461845"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نموذج رقم 1</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720387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384945"/>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129623" y="120092"/>
            <a:ext cx="6784582" cy="2529707"/>
          </a:xfrm>
          <a:prstGeom prst="rect">
            <a:avLst/>
          </a:prstGeom>
        </p:spPr>
      </p:pic>
      <p:sp>
        <p:nvSpPr>
          <p:cNvPr id="9" name="مربع نص 8"/>
          <p:cNvSpPr txBox="1"/>
          <p:nvPr/>
        </p:nvSpPr>
        <p:spPr>
          <a:xfrm rot="21417637">
            <a:off x="1423361" y="1026559"/>
            <a:ext cx="4461845"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نموذج رقم 2</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875157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384945"/>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129623" y="120092"/>
            <a:ext cx="6784582" cy="2529707"/>
          </a:xfrm>
          <a:prstGeom prst="rect">
            <a:avLst/>
          </a:prstGeom>
        </p:spPr>
      </p:pic>
      <p:sp>
        <p:nvSpPr>
          <p:cNvPr id="9" name="مربع نص 8"/>
          <p:cNvSpPr txBox="1"/>
          <p:nvPr/>
        </p:nvSpPr>
        <p:spPr>
          <a:xfrm rot="21417637">
            <a:off x="1269161" y="1026558"/>
            <a:ext cx="4461845"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نموذج رقم 3</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548508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384945"/>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129623" y="120092"/>
            <a:ext cx="6784582" cy="2529707"/>
          </a:xfrm>
          <a:prstGeom prst="rect">
            <a:avLst/>
          </a:prstGeom>
        </p:spPr>
      </p:pic>
      <p:sp>
        <p:nvSpPr>
          <p:cNvPr id="9" name="مربع نص 8"/>
          <p:cNvSpPr txBox="1"/>
          <p:nvPr/>
        </p:nvSpPr>
        <p:spPr>
          <a:xfrm rot="21417637">
            <a:off x="1436063" y="1026557"/>
            <a:ext cx="4461845"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نموذج رقم 4</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0829696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828728581"/>
              </p:ext>
            </p:extLst>
          </p:nvPr>
        </p:nvGraphicFramePr>
        <p:xfrm>
          <a:off x="991670" y="3258854"/>
          <a:ext cx="8718996" cy="3412315"/>
        </p:xfrm>
        <a:graphic>
          <a:graphicData uri="http://schemas.openxmlformats.org/drawingml/2006/table">
            <a:tbl>
              <a:tblPr rtl="1">
                <a:tableStyleId>{2D5ABB26-0587-4C30-8999-92F81FD0307C}</a:tableStyleId>
              </a:tblPr>
              <a:tblGrid>
                <a:gridCol w="8718996"/>
              </a:tblGrid>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ارسال ايميل للمدير العام بطلب عهده ويذكر قيمة المبلغ وسبب الطلب للعهدة</a:t>
                      </a:r>
                    </a:p>
                  </a:txBody>
                  <a:tcPr marL="7144" marR="7144" marT="7144" marB="0" anchor="b"/>
                </a:tc>
              </a:tr>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التعميد من المدير العام عبر الايميل بالصرف</a:t>
                      </a:r>
                    </a:p>
                  </a:txBody>
                  <a:tcPr marL="7144" marR="7144" marT="7144" marB="0" anchor="b"/>
                </a:tc>
              </a:tr>
              <a:tr h="476137">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تعبئة النموذج  الخاص بالعهدة </a:t>
                      </a:r>
                    </a:p>
                  </a:txBody>
                  <a:tcPr marL="7144" marR="7144" marT="7144" marB="0" anchor="b"/>
                </a:tc>
              </a:tr>
              <a:tr h="495976">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اعتماده من الإدارة الطالبة </a:t>
                      </a:r>
                    </a:p>
                  </a:txBody>
                  <a:tcPr marL="7144" marR="7144" marT="7144" marB="0" anchor="b"/>
                </a:tc>
              </a:tr>
              <a:tr h="495976">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أرساله للإدارة المالية </a:t>
                      </a:r>
                    </a:p>
                  </a:txBody>
                  <a:tcPr marL="7144" marR="7144" marT="7144" marB="0" anchor="b"/>
                </a:tc>
              </a:tr>
              <a:tr h="495976">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اعتماد المدير العام </a:t>
                      </a:r>
                    </a:p>
                  </a:txBody>
                  <a:tcPr marL="7144" marR="7144" marT="7144" marB="0" anchor="b"/>
                </a:tc>
              </a:tr>
              <a:tr h="495976">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ارساله للمالية لإكمال اللازم </a:t>
                      </a:r>
                    </a:p>
                  </a:txBody>
                  <a:tcPr marL="7144" marR="7144" marT="7144" marB="0" anchor="b"/>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453" y="1658209"/>
            <a:ext cx="3319912"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طلب عهدة مؤقتة</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19838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384945"/>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1740863" y="1573446"/>
            <a:ext cx="4461845"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اشتراطات صحة المعاملات</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
        <p:nvSpPr>
          <p:cNvPr id="2" name="مستطيل 1"/>
          <p:cNvSpPr/>
          <p:nvPr/>
        </p:nvSpPr>
        <p:spPr>
          <a:xfrm>
            <a:off x="1295401" y="3923208"/>
            <a:ext cx="9791700" cy="1016625"/>
          </a:xfrm>
          <a:prstGeom prst="rect">
            <a:avLst/>
          </a:prstGeom>
        </p:spPr>
        <p:txBody>
          <a:bodyPr wrap="square">
            <a:spAutoFit/>
          </a:bodyPr>
          <a:lstStyle/>
          <a:p>
            <a:pPr algn="ctr" rtl="1">
              <a:lnSpc>
                <a:spcPct val="105000"/>
              </a:lnSpc>
              <a:spcAft>
                <a:spcPts val="800"/>
              </a:spcAft>
            </a:pPr>
            <a:r>
              <a:rPr lang="ar-SA" sz="6000" b="1" u="sng" dirty="0">
                <a:latin typeface="Calibri" panose="020F0502020204030204" pitchFamily="34" charset="0"/>
                <a:ea typeface="Calibri" panose="020F0502020204030204" pitchFamily="34" charset="0"/>
                <a:cs typeface="Arial" panose="020B0604020202020204" pitchFamily="34" charset="0"/>
              </a:rPr>
              <a:t>الإجراءات المالية للتعامل مع الموردين</a:t>
            </a:r>
            <a:endParaRPr lang="en-US" sz="4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910117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3462965391"/>
              </p:ext>
            </p:extLst>
          </p:nvPr>
        </p:nvGraphicFramePr>
        <p:xfrm>
          <a:off x="1944710" y="3310370"/>
          <a:ext cx="7799791" cy="3090431"/>
        </p:xfrm>
        <a:graphic>
          <a:graphicData uri="http://schemas.openxmlformats.org/drawingml/2006/table">
            <a:tbl>
              <a:tblPr rtl="1">
                <a:tableStyleId>{2D5ABB26-0587-4C30-8999-92F81FD0307C}</a:tableStyleId>
              </a:tblPr>
              <a:tblGrid>
                <a:gridCol w="7799791"/>
              </a:tblGrid>
              <a:tr h="867386">
                <a:tc>
                  <a:txBody>
                    <a:bodyPr/>
                    <a:lstStyle/>
                    <a:p>
                      <a:pPr marL="285750" indent="-285750" algn="r" rtl="1" fontAlgn="b">
                        <a:lnSpc>
                          <a:spcPct val="150000"/>
                        </a:lnSpc>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تقوم الإدارة الطالبة بأرسال ايميل للمدير العام بطلب عهده</a:t>
                      </a:r>
                    </a:p>
                    <a:p>
                      <a:pPr marL="0" indent="0" algn="r" rtl="1" fontAlgn="b">
                        <a:lnSpc>
                          <a:spcPct val="150000"/>
                        </a:lnSpc>
                        <a:buFont typeface="Wingdings" panose="05000000000000000000" pitchFamily="2" charset="2"/>
                        <a:buNone/>
                      </a:pPr>
                      <a:r>
                        <a:rPr lang="ar-SA" sz="1800" b="1" u="none" strike="noStrike" kern="1200" dirty="0" smtClean="0">
                          <a:solidFill>
                            <a:schemeClr val="tx1"/>
                          </a:solidFill>
                          <a:effectLst/>
                          <a:latin typeface="+mn-lt"/>
                          <a:ea typeface="+mn-ea"/>
                          <a:cs typeface="+mn-cs"/>
                        </a:rPr>
                        <a:t>ويذكر قيمة المبلغ وسبب الطلب للعهدة</a:t>
                      </a:r>
                    </a:p>
                  </a:txBody>
                  <a:tcPr marL="7144" marR="7144" marT="7144" marB="0" anchor="b"/>
                </a:tc>
              </a:tr>
              <a:tr h="550032">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التعميد من المدير العام بالصرف </a:t>
                      </a:r>
                    </a:p>
                  </a:txBody>
                  <a:tcPr marL="7144" marR="7144" marT="7144" marB="0" anchor="b"/>
                </a:tc>
              </a:tr>
              <a:tr h="550032">
                <a:tc>
                  <a:txBody>
                    <a:bodyPr/>
                    <a:lstStyle/>
                    <a:p>
                      <a:pPr marL="285750" indent="-285750" algn="r" rtl="1" fontAlgn="b">
                        <a:buFont typeface="Wingdings" panose="05000000000000000000" pitchFamily="2" charset="2"/>
                        <a:buChar char="ü"/>
                      </a:pPr>
                      <a:r>
                        <a:rPr lang="ar-SA" sz="1800" b="1" u="none" strike="noStrike" kern="1200" dirty="0">
                          <a:solidFill>
                            <a:schemeClr val="tx1"/>
                          </a:solidFill>
                          <a:effectLst/>
                          <a:latin typeface="+mn-lt"/>
                          <a:ea typeface="+mn-ea"/>
                          <a:cs typeface="+mn-cs"/>
                        </a:rPr>
                        <a:t>تعبئة </a:t>
                      </a:r>
                      <a:r>
                        <a:rPr lang="ar-SA" sz="1800" b="1" u="none" strike="noStrike" kern="1200" dirty="0" smtClean="0">
                          <a:solidFill>
                            <a:schemeClr val="tx1"/>
                          </a:solidFill>
                          <a:effectLst/>
                          <a:latin typeface="+mn-lt"/>
                          <a:ea typeface="+mn-ea"/>
                          <a:cs typeface="+mn-cs"/>
                        </a:rPr>
                        <a:t>نموذج الصرف من قبل الإدارة المالية </a:t>
                      </a:r>
                    </a:p>
                  </a:txBody>
                  <a:tcPr marL="7144" marR="7144" marT="7144" marB="0" anchor="b"/>
                </a:tc>
              </a:tr>
              <a:tr h="550032">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اعتماد امر الصرف من المدير العام </a:t>
                      </a:r>
                    </a:p>
                  </a:txBody>
                  <a:tcPr marL="7144" marR="7144" marT="7144" marB="0" anchor="b"/>
                </a:tc>
              </a:tr>
              <a:tr h="572949">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إرساله للمالية لإكمال اللازم </a:t>
                      </a:r>
                    </a:p>
                  </a:txBody>
                  <a:tcPr marL="7144" marR="7144" marT="7144" marB="0" anchor="b"/>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310" y="1652839"/>
            <a:ext cx="3522491"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طلب عهدة مستديمة</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9101209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1705801924"/>
              </p:ext>
            </p:extLst>
          </p:nvPr>
        </p:nvGraphicFramePr>
        <p:xfrm>
          <a:off x="1944710" y="3310370"/>
          <a:ext cx="7799791" cy="2179267"/>
        </p:xfrm>
        <a:graphic>
          <a:graphicData uri="http://schemas.openxmlformats.org/drawingml/2006/table">
            <a:tbl>
              <a:tblPr rtl="1">
                <a:tableStyleId>{2D5ABB26-0587-4C30-8999-92F81FD0307C}</a:tableStyleId>
              </a:tblPr>
              <a:tblGrid>
                <a:gridCol w="7799791"/>
              </a:tblGrid>
              <a:tr h="4761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تقوم الإدارة الطالبة بإحضار الفواتير مرفقة مع نموذج كشف </a:t>
                      </a:r>
                      <a:r>
                        <a:rPr lang="ar-SA" sz="1800" b="1" u="none" strike="noStrike" kern="1200" dirty="0" smtClean="0">
                          <a:solidFill>
                            <a:schemeClr val="tx1"/>
                          </a:solidFill>
                          <a:effectLst/>
                          <a:latin typeface="+mn-lt"/>
                          <a:ea typeface="+mn-ea"/>
                          <a:cs typeface="+mn-cs"/>
                        </a:rPr>
                        <a:t>الاستعاضة.</a:t>
                      </a:r>
                      <a:endParaRPr lang="ar-SA" sz="1800" b="1" u="none" strike="noStrike" kern="1200" dirty="0" smtClean="0">
                        <a:solidFill>
                          <a:schemeClr val="tx1"/>
                        </a:solidFill>
                        <a:effectLst/>
                        <a:latin typeface="+mn-lt"/>
                        <a:ea typeface="+mn-ea"/>
                        <a:cs typeface="+mn-cs"/>
                      </a:endParaRPr>
                    </a:p>
                  </a:txBody>
                  <a:tcPr marL="7144" marR="7144" marT="7144" marB="0" anchor="ctr"/>
                </a:tc>
              </a:tr>
              <a:tr h="476137">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توقيعه من مدير </a:t>
                      </a:r>
                      <a:r>
                        <a:rPr lang="ar-SA" sz="1800" b="1" u="none" strike="noStrike" kern="1200" dirty="0" smtClean="0">
                          <a:solidFill>
                            <a:schemeClr val="tx1"/>
                          </a:solidFill>
                          <a:effectLst/>
                          <a:latin typeface="+mn-lt"/>
                          <a:ea typeface="+mn-ea"/>
                          <a:cs typeface="+mn-cs"/>
                        </a:rPr>
                        <a:t>الإدارة.</a:t>
                      </a:r>
                      <a:endParaRPr lang="ar-SA" sz="1800" b="1" u="none" strike="noStrike" kern="1200" dirty="0" smtClean="0">
                        <a:solidFill>
                          <a:schemeClr val="tx1"/>
                        </a:solidFill>
                        <a:effectLst/>
                        <a:latin typeface="+mn-lt"/>
                        <a:ea typeface="+mn-ea"/>
                        <a:cs typeface="+mn-cs"/>
                      </a:endParaRPr>
                    </a:p>
                  </a:txBody>
                  <a:tcPr marL="7144" marR="7144" marT="7144" marB="0" anchor="ctr"/>
                </a:tc>
              </a:tr>
              <a:tr h="476137">
                <a:tc>
                  <a:txBody>
                    <a:bodyPr/>
                    <a:lstStyle/>
                    <a:p>
                      <a:pPr marL="285750" marR="0" indent="-285750" algn="r" defTabSz="457200" rtl="1" eaLnBrk="1" fontAlgn="b" latinLnBrk="0" hangingPunct="1">
                        <a:lnSpc>
                          <a:spcPct val="15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تسليمه للإدارة المالية للتدقيق والمراجعة والقيد بالنظام </a:t>
                      </a:r>
                      <a:r>
                        <a:rPr lang="ar-SA" sz="1800" b="1" u="none" strike="noStrike" kern="1200" dirty="0" smtClean="0">
                          <a:solidFill>
                            <a:schemeClr val="tx1"/>
                          </a:solidFill>
                          <a:effectLst/>
                          <a:latin typeface="+mn-lt"/>
                          <a:ea typeface="+mn-ea"/>
                          <a:cs typeface="+mn-cs"/>
                        </a:rPr>
                        <a:t>المالي.</a:t>
                      </a:r>
                      <a:endParaRPr lang="ar-SA" sz="1800" b="1" u="none" strike="noStrike" kern="1200" dirty="0" smtClean="0">
                        <a:solidFill>
                          <a:schemeClr val="tx1"/>
                        </a:solidFill>
                        <a:effectLst/>
                        <a:latin typeface="+mn-lt"/>
                        <a:ea typeface="+mn-ea"/>
                        <a:cs typeface="+mn-cs"/>
                      </a:endParaRPr>
                    </a:p>
                    <a:p>
                      <a:pPr marL="0" marR="0" indent="0" algn="r" defTabSz="457200" rtl="1" eaLnBrk="1" fontAlgn="b" latinLnBrk="0" hangingPunct="1">
                        <a:lnSpc>
                          <a:spcPct val="150000"/>
                        </a:lnSpc>
                        <a:spcBef>
                          <a:spcPts val="0"/>
                        </a:spcBef>
                        <a:spcAft>
                          <a:spcPts val="0"/>
                        </a:spcAft>
                        <a:buClrTx/>
                        <a:buSzTx/>
                        <a:buFont typeface="Wingdings" panose="05000000000000000000" pitchFamily="2" charset="2"/>
                        <a:buNone/>
                        <a:tabLst/>
                        <a:defRPr/>
                      </a:pPr>
                      <a:r>
                        <a:rPr lang="ar-SA" sz="1800" b="1" u="none" strike="noStrike" kern="1200" dirty="0" smtClean="0">
                          <a:solidFill>
                            <a:schemeClr val="tx1">
                              <a:lumMod val="65000"/>
                              <a:lumOff val="35000"/>
                            </a:schemeClr>
                          </a:solidFill>
                          <a:effectLst/>
                          <a:latin typeface="+mn-lt"/>
                          <a:ea typeface="+mn-ea"/>
                          <a:cs typeface="+mn-cs"/>
                        </a:rPr>
                        <a:t>( اصدار سند صرف نقدي للصندوق </a:t>
                      </a:r>
                      <a:r>
                        <a:rPr lang="ar-SA" sz="1800" b="1" u="none" strike="noStrike" kern="1200" dirty="0" smtClean="0">
                          <a:solidFill>
                            <a:schemeClr val="tx1">
                              <a:lumMod val="65000"/>
                              <a:lumOff val="35000"/>
                            </a:schemeClr>
                          </a:solidFill>
                          <a:effectLst/>
                          <a:latin typeface="+mn-lt"/>
                          <a:ea typeface="+mn-ea"/>
                          <a:cs typeface="+mn-cs"/>
                        </a:rPr>
                        <a:t>).</a:t>
                      </a:r>
                      <a:endParaRPr lang="ar-SA" sz="1800" b="1" u="none" strike="noStrike" kern="1200" dirty="0" smtClean="0">
                        <a:solidFill>
                          <a:schemeClr val="tx1">
                            <a:lumMod val="65000"/>
                            <a:lumOff val="35000"/>
                          </a:schemeClr>
                        </a:solidFill>
                        <a:effectLst/>
                        <a:latin typeface="+mn-lt"/>
                        <a:ea typeface="+mn-ea"/>
                        <a:cs typeface="+mn-cs"/>
                      </a:endParaRPr>
                    </a:p>
                  </a:txBody>
                  <a:tcPr marL="7144" marR="7144" marT="7144" marB="0" anchor="ctr"/>
                </a:tc>
              </a:tr>
              <a:tr h="476137">
                <a:tc>
                  <a:txBody>
                    <a:bodyPr/>
                    <a:lstStyle/>
                    <a:p>
                      <a:pPr marL="285750" marR="0" indent="-285750" algn="r" defTabSz="457200" rtl="1" eaLnBrk="1" fontAlgn="b" latinLnBrk="0" hangingPunct="1">
                        <a:lnSpc>
                          <a:spcPct val="100000"/>
                        </a:lnSpc>
                        <a:spcBef>
                          <a:spcPts val="0"/>
                        </a:spcBef>
                        <a:spcAft>
                          <a:spcPts val="0"/>
                        </a:spcAft>
                        <a:buClrTx/>
                        <a:buSzTx/>
                        <a:buFont typeface="Wingdings" panose="05000000000000000000" pitchFamily="2" charset="2"/>
                        <a:buChar char="ü"/>
                        <a:tabLst/>
                        <a:defRPr/>
                      </a:pPr>
                      <a:r>
                        <a:rPr lang="ar-SA" sz="1800" b="1" u="none" strike="noStrike" kern="1200" dirty="0" smtClean="0">
                          <a:solidFill>
                            <a:schemeClr val="tx1"/>
                          </a:solidFill>
                          <a:effectLst/>
                          <a:latin typeface="+mn-lt"/>
                          <a:ea typeface="+mn-ea"/>
                          <a:cs typeface="+mn-cs"/>
                        </a:rPr>
                        <a:t>استعاضة المبلغ من </a:t>
                      </a:r>
                      <a:r>
                        <a:rPr lang="ar-SA" sz="1800" b="1" u="none" strike="noStrike" kern="1200" dirty="0" smtClean="0">
                          <a:solidFill>
                            <a:schemeClr val="tx1"/>
                          </a:solidFill>
                          <a:effectLst/>
                          <a:latin typeface="+mn-lt"/>
                          <a:ea typeface="+mn-ea"/>
                          <a:cs typeface="+mn-cs"/>
                        </a:rPr>
                        <a:t>الصندوق.</a:t>
                      </a:r>
                      <a:endParaRPr lang="ar-SA" sz="1800" b="1" u="none" strike="noStrike" kern="1200" dirty="0" smtClean="0">
                        <a:solidFill>
                          <a:schemeClr val="tx1"/>
                        </a:solidFill>
                        <a:effectLst/>
                        <a:latin typeface="+mn-lt"/>
                        <a:ea typeface="+mn-ea"/>
                        <a:cs typeface="+mn-cs"/>
                      </a:endParaRPr>
                    </a:p>
                  </a:txBody>
                  <a:tcPr marL="7144" marR="7144" marT="7144" marB="0" anchor="ctr"/>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453" y="1658209"/>
            <a:ext cx="3319912"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طلب استعاضة عهدة</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99102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1436622755"/>
              </p:ext>
            </p:extLst>
          </p:nvPr>
        </p:nvGraphicFramePr>
        <p:xfrm>
          <a:off x="1944710" y="3310370"/>
          <a:ext cx="7799791" cy="2400524"/>
        </p:xfrm>
        <a:graphic>
          <a:graphicData uri="http://schemas.openxmlformats.org/drawingml/2006/table">
            <a:tbl>
              <a:tblPr rtl="1">
                <a:tableStyleId>{2D5ABB26-0587-4C30-8999-92F81FD0307C}</a:tableStyleId>
              </a:tblPr>
              <a:tblGrid>
                <a:gridCol w="7799791"/>
              </a:tblGrid>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تقوم الإدارة الطالبة للشيك بتجهيز كامل الأوراق الثبوتية للمعاملة </a:t>
                      </a:r>
                    </a:p>
                  </a:txBody>
                  <a:tcPr marL="7144" marR="7144" marT="7144" marB="0" anchor="b"/>
                </a:tc>
              </a:tr>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توقيعها من مدير الإدارة الطالبة </a:t>
                      </a:r>
                    </a:p>
                  </a:txBody>
                  <a:tcPr marL="7144" marR="7144" marT="7144" marB="0" anchor="b"/>
                </a:tc>
              </a:tr>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مراجعتها وتدقيقها من الإدارة المالية </a:t>
                      </a:r>
                    </a:p>
                  </a:txBody>
                  <a:tcPr marL="7144" marR="7144" marT="7144" marB="0" anchor="b"/>
                </a:tc>
              </a:tr>
              <a:tr h="476137">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اعتماد المدير العام لإصدار الشيك </a:t>
                      </a:r>
                    </a:p>
                  </a:txBody>
                  <a:tcPr marL="7144" marR="7144" marT="7144" marB="0" anchor="b"/>
                </a:tc>
              </a:tr>
              <a:tr h="495976">
                <a:tc>
                  <a:txBody>
                    <a:bodyPr/>
                    <a:lstStyle/>
                    <a:p>
                      <a:pPr marL="285750" indent="-285750" algn="r" rtl="1" fontAlgn="b">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ارسالها للإدارة المالية لإكمال اللازم </a:t>
                      </a:r>
                    </a:p>
                  </a:txBody>
                  <a:tcPr marL="7144" marR="7144" marT="7144" marB="0" anchor="b"/>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453" y="1658209"/>
            <a:ext cx="3319912"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طلب </a:t>
            </a:r>
            <a:r>
              <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اصدار شيك </a:t>
            </a:r>
          </a:p>
        </p:txBody>
      </p:sp>
    </p:spTree>
    <p:extLst>
      <p:ext uri="{BB962C8B-B14F-4D97-AF65-F5344CB8AC3E}">
        <p14:creationId xmlns:p14="http://schemas.microsoft.com/office/powerpoint/2010/main" val="26319329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2145029286"/>
              </p:ext>
            </p:extLst>
          </p:nvPr>
        </p:nvGraphicFramePr>
        <p:xfrm>
          <a:off x="1416676" y="3670982"/>
          <a:ext cx="8327825" cy="1448250"/>
        </p:xfrm>
        <a:graphic>
          <a:graphicData uri="http://schemas.openxmlformats.org/drawingml/2006/table">
            <a:tbl>
              <a:tblPr rtl="1">
                <a:tableStyleId>{2D5ABB26-0587-4C30-8999-92F81FD0307C}</a:tableStyleId>
              </a:tblPr>
              <a:tblGrid>
                <a:gridCol w="8327825"/>
              </a:tblGrid>
              <a:tr h="4761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تسليم الشيك </a:t>
                      </a:r>
                    </a:p>
                  </a:txBody>
                  <a:tcPr marL="7144" marR="7144" marT="7144" marB="0" anchor="b"/>
                </a:tc>
              </a:tr>
              <a:tr h="4761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ارفاق الأوراق المطلوبة مثل الفاتورة او سند القبض وتكون اصل ومختومة </a:t>
                      </a:r>
                    </a:p>
                  </a:txBody>
                  <a:tcPr marL="7144" marR="7144" marT="7144" marB="0" anchor="b"/>
                </a:tc>
              </a:tr>
              <a:tr h="495976">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تسليمها للإدارة المالية لأقفالها </a:t>
                      </a:r>
                    </a:p>
                  </a:txBody>
                  <a:tcPr marL="7144" marR="7144" marT="7144" marB="0" anchor="b"/>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453" y="1658209"/>
            <a:ext cx="3319912"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اقفال معاملة شيك </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213580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3149374798"/>
              </p:ext>
            </p:extLst>
          </p:nvPr>
        </p:nvGraphicFramePr>
        <p:xfrm>
          <a:off x="1944710" y="3310370"/>
          <a:ext cx="7799791" cy="2652547"/>
        </p:xfrm>
        <a:graphic>
          <a:graphicData uri="http://schemas.openxmlformats.org/drawingml/2006/table">
            <a:tbl>
              <a:tblPr rtl="1">
                <a:tableStyleId>{2D5ABB26-0587-4C30-8999-92F81FD0307C}</a:tableStyleId>
              </a:tblPr>
              <a:tblGrid>
                <a:gridCol w="7799791"/>
              </a:tblGrid>
              <a:tr h="5543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تسليم الشيك القديم للإدارة المالية لإلغاء الشيك </a:t>
                      </a:r>
                    </a:p>
                  </a:txBody>
                  <a:tcPr marL="7144" marR="7144" marT="7144" marB="0" anchor="ctr"/>
                </a:tc>
              </a:tr>
              <a:tr h="5543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يرفق محضر بإصدار شيك بديل موقَع من مدير الإدارة الطالبة للشيك </a:t>
                      </a:r>
                    </a:p>
                  </a:txBody>
                  <a:tcPr marL="7144" marR="7144" marT="7144" marB="0" anchor="ctr"/>
                </a:tc>
              </a:tr>
              <a:tr h="966439">
                <a:tc>
                  <a:txBody>
                    <a:bodyPr/>
                    <a:lstStyle/>
                    <a:p>
                      <a:pPr marL="285750" indent="-285750" algn="r" defTabSz="457200" rtl="1" eaLnBrk="1" fontAlgn="b" latinLnBrk="0" hangingPunct="1">
                        <a:lnSpc>
                          <a:spcPct val="150000"/>
                        </a:lnSpc>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يوضح سبب اصدار الشيك البديل </a:t>
                      </a:r>
                    </a:p>
                    <a:p>
                      <a:pPr marL="0" indent="0" algn="r" defTabSz="457200" rtl="1" eaLnBrk="1" fontAlgn="b" latinLnBrk="0" hangingPunct="1">
                        <a:lnSpc>
                          <a:spcPct val="150000"/>
                        </a:lnSpc>
                        <a:buFont typeface="Wingdings" panose="05000000000000000000" pitchFamily="2" charset="2"/>
                        <a:buNone/>
                      </a:pPr>
                      <a:r>
                        <a:rPr lang="ar-SA" sz="1800" b="1" u="none" strike="noStrike" kern="1200" dirty="0" smtClean="0">
                          <a:solidFill>
                            <a:schemeClr val="tx1">
                              <a:lumMod val="65000"/>
                              <a:lumOff val="35000"/>
                            </a:schemeClr>
                          </a:solidFill>
                          <a:effectLst/>
                          <a:latin typeface="+mn-lt"/>
                          <a:ea typeface="+mn-ea"/>
                          <a:cs typeface="+mn-cs"/>
                        </a:rPr>
                        <a:t>مثال : ( الشيك تالف – خطأ في الاسم – التوقيع غير مطابق ) </a:t>
                      </a:r>
                    </a:p>
                  </a:txBody>
                  <a:tcPr marL="7144" marR="7144" marT="7144" marB="0" anchor="ctr"/>
                </a:tc>
              </a:tr>
              <a:tr h="577434">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يسلم للإدارة المالية لإكمال اللازم </a:t>
                      </a:r>
                    </a:p>
                  </a:txBody>
                  <a:tcPr marL="7144" marR="7144" marT="7144" marB="0" anchor="ctr"/>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247" y="1521662"/>
            <a:ext cx="3612516"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طلب شيك بدل تالف</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
        <p:nvSpPr>
          <p:cNvPr id="10" name="مربع نص 9"/>
          <p:cNvSpPr txBox="1"/>
          <p:nvPr/>
        </p:nvSpPr>
        <p:spPr>
          <a:xfrm rot="21417637">
            <a:off x="2009699" y="2134661"/>
            <a:ext cx="3612516" cy="523220"/>
          </a:xfrm>
          <a:prstGeom prst="rect">
            <a:avLst/>
          </a:prstGeom>
          <a:noFill/>
        </p:spPr>
        <p:txBody>
          <a:bodyPr wrap="square" rtlCol="1">
            <a:spAutoFit/>
          </a:bodyPr>
          <a:lstStyle/>
          <a:p>
            <a:pPr algn="ctr"/>
            <a:r>
              <a:rPr lang="ar-SA" sz="28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أو وجود خطأ مطبعي</a:t>
            </a:r>
            <a:endParaRPr lang="ar-SA" sz="28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814836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1667391713"/>
              </p:ext>
            </p:extLst>
          </p:nvPr>
        </p:nvGraphicFramePr>
        <p:xfrm>
          <a:off x="1249250" y="2962637"/>
          <a:ext cx="7688691" cy="3687034"/>
        </p:xfrm>
        <a:graphic>
          <a:graphicData uri="http://schemas.openxmlformats.org/drawingml/2006/table">
            <a:tbl>
              <a:tblPr rtl="1">
                <a:tableStyleId>{2D5ABB26-0587-4C30-8999-92F81FD0307C}</a:tableStyleId>
              </a:tblPr>
              <a:tblGrid>
                <a:gridCol w="7688691"/>
              </a:tblGrid>
              <a:tr h="476137">
                <a:tc>
                  <a:txBody>
                    <a:bodyPr/>
                    <a:lstStyle/>
                    <a:p>
                      <a:pPr marL="285750" indent="-285750" algn="r" defTabSz="457200" rtl="1" eaLnBrk="1" fontAlgn="b" latinLnBrk="0" hangingPunct="1">
                        <a:lnSpc>
                          <a:spcPct val="150000"/>
                        </a:lnSpc>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مراجعة تاريخ الاستحقاق حسب كشف استحقاق </a:t>
                      </a:r>
                    </a:p>
                    <a:p>
                      <a:pPr marL="0" indent="0" algn="r" defTabSz="457200" rtl="1" eaLnBrk="1" fontAlgn="b" latinLnBrk="0" hangingPunct="1">
                        <a:lnSpc>
                          <a:spcPct val="150000"/>
                        </a:lnSpc>
                        <a:buFont typeface="Wingdings" panose="05000000000000000000" pitchFamily="2" charset="2"/>
                        <a:buNone/>
                      </a:pPr>
                      <a:r>
                        <a:rPr lang="ar-SA" sz="1800" b="1" u="none" strike="noStrike" kern="1200" dirty="0" smtClean="0">
                          <a:solidFill>
                            <a:schemeClr val="tx1">
                              <a:lumMod val="65000"/>
                              <a:lumOff val="35000"/>
                            </a:schemeClr>
                          </a:solidFill>
                          <a:effectLst/>
                          <a:latin typeface="+mn-lt"/>
                          <a:ea typeface="+mn-ea"/>
                          <a:cs typeface="+mn-cs"/>
                        </a:rPr>
                        <a:t>حسب كشف استحقاقات الإيجارات لدي الإدارة المالية</a:t>
                      </a:r>
                    </a:p>
                  </a:txBody>
                  <a:tcPr marL="7144" marR="7144" marT="7144" marB="0" anchor="ctr"/>
                </a:tc>
              </a:tr>
              <a:tr h="4761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يتم تصوير العقد واخر سند قبض والشيك السابق </a:t>
                      </a:r>
                    </a:p>
                  </a:txBody>
                  <a:tcPr marL="7144" marR="7144" marT="7144" marB="0" anchor="ctr"/>
                </a:tc>
              </a:tr>
              <a:tr h="476137">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اعداد طلب صرف شيك المعتمد لدى الإدارة المالية </a:t>
                      </a:r>
                    </a:p>
                  </a:txBody>
                  <a:tcPr marL="7144" marR="7144" marT="7144" marB="0" anchor="ctr"/>
                </a:tc>
              </a:tr>
              <a:tr h="495976">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مراجعته واعتماده من الإدارة المالية </a:t>
                      </a:r>
                    </a:p>
                  </a:txBody>
                  <a:tcPr marL="7144" marR="7144" marT="7144" marB="0" anchor="ctr"/>
                </a:tc>
              </a:tr>
              <a:tr h="495976">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اعتماده من المدير العام لا على اصدار الشيك </a:t>
                      </a:r>
                    </a:p>
                  </a:txBody>
                  <a:tcPr marL="7144" marR="7144" marT="7144" marB="0" anchor="ctr"/>
                </a:tc>
              </a:tr>
              <a:tr h="495976">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التوقيع من رئيس المجلس والمشر المالي </a:t>
                      </a:r>
                    </a:p>
                  </a:txBody>
                  <a:tcPr marL="7144" marR="7144" marT="7144" marB="0" anchor="ctr"/>
                </a:tc>
              </a:tr>
              <a:tr h="495976">
                <a:tc>
                  <a:txBody>
                    <a:bodyPr/>
                    <a:lstStyle/>
                    <a:p>
                      <a:pPr marL="285750" indent="-285750" algn="r" defTabSz="457200" rtl="1" eaLnBrk="1" fontAlgn="b" latinLnBrk="0" hangingPunct="1">
                        <a:buFont typeface="Wingdings" panose="05000000000000000000" pitchFamily="2" charset="2"/>
                        <a:buChar char="ü"/>
                      </a:pPr>
                      <a:r>
                        <a:rPr lang="ar-SA" sz="1800" b="1" u="none" strike="noStrike" kern="1200" dirty="0" smtClean="0">
                          <a:solidFill>
                            <a:schemeClr val="tx1"/>
                          </a:solidFill>
                          <a:effectLst/>
                          <a:latin typeface="+mn-lt"/>
                          <a:ea typeface="+mn-ea"/>
                          <a:cs typeface="+mn-cs"/>
                        </a:rPr>
                        <a:t>تسليم الشيك للماك واحضار سند قبض من المالك مختوم </a:t>
                      </a:r>
                      <a:endParaRPr lang="ar-SA" sz="1800" b="1" u="none" strike="noStrike" kern="1200" dirty="0">
                        <a:solidFill>
                          <a:schemeClr val="tx1"/>
                        </a:solidFill>
                        <a:effectLst/>
                        <a:latin typeface="+mn-lt"/>
                        <a:ea typeface="+mn-ea"/>
                        <a:cs typeface="+mn-cs"/>
                      </a:endParaRPr>
                    </a:p>
                  </a:txBody>
                  <a:tcPr marL="7144" marR="7144" marT="7144" marB="0" anchor="ctr"/>
                </a:tc>
              </a:tr>
            </a:tbl>
          </a:graphicData>
        </a:graphic>
      </p:graphicFrame>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997" y="1931833"/>
            <a:ext cx="3109798" cy="1365164"/>
          </a:xfrm>
          <a:prstGeom prst="rect">
            <a:avLst/>
          </a:prstGeom>
        </p:spPr>
      </p:pic>
      <p:pic>
        <p:nvPicPr>
          <p:cNvPr id="8" name="صورة 7"/>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732" t="31201" r="38961" b="38187"/>
          <a:stretch/>
        </p:blipFill>
        <p:spPr>
          <a:xfrm rot="10626410">
            <a:off x="1218523" y="664785"/>
            <a:ext cx="6784582" cy="2529707"/>
          </a:xfrm>
          <a:prstGeom prst="rect">
            <a:avLst/>
          </a:prstGeom>
        </p:spPr>
      </p:pic>
      <p:sp>
        <p:nvSpPr>
          <p:cNvPr id="9" name="مربع نص 8"/>
          <p:cNvSpPr txBox="1"/>
          <p:nvPr/>
        </p:nvSpPr>
        <p:spPr>
          <a:xfrm rot="21417637">
            <a:off x="2164453" y="1658209"/>
            <a:ext cx="3319912" cy="923330"/>
          </a:xfrm>
          <a:prstGeom prst="rect">
            <a:avLst/>
          </a:prstGeom>
          <a:noFill/>
        </p:spPr>
        <p:txBody>
          <a:bodyPr wrap="square" rtlCol="1">
            <a:spAutoFit/>
          </a:bodyPr>
          <a:lstStyle/>
          <a:p>
            <a:pPr algn="ctr"/>
            <a:r>
              <a:rPr lang="ar-SA" sz="54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دفع الايجارات</a:t>
            </a:r>
            <a:endParaRPr lang="ar-SA"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233705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sp>
        <p:nvSpPr>
          <p:cNvPr id="2" name="مستطيل 1"/>
          <p:cNvSpPr/>
          <p:nvPr/>
        </p:nvSpPr>
        <p:spPr>
          <a:xfrm>
            <a:off x="2245809" y="136478"/>
            <a:ext cx="4267199" cy="462050"/>
          </a:xfrm>
          <a:prstGeom prst="rect">
            <a:avLst/>
          </a:prstGeom>
        </p:spPr>
        <p:txBody>
          <a:bodyPr wrap="square">
            <a:spAutoFit/>
          </a:bodyPr>
          <a:lstStyle/>
          <a:p>
            <a:pPr algn="ctr" rtl="1">
              <a:lnSpc>
                <a:spcPct val="105000"/>
              </a:lnSpc>
              <a:spcAft>
                <a:spcPts val="800"/>
              </a:spcAft>
            </a:pPr>
            <a:r>
              <a:rPr lang="ar-SA" sz="2400" b="1" u="sng" dirty="0">
                <a:latin typeface="Calibri" panose="020F0502020204030204" pitchFamily="34" charset="0"/>
                <a:ea typeface="Calibri" panose="020F0502020204030204" pitchFamily="34" charset="0"/>
                <a:cs typeface="Arial" panose="020B0604020202020204" pitchFamily="34" charset="0"/>
              </a:rPr>
              <a:t>الإجراءات المالية للتعامل مع الموردين</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مستطيل 2"/>
          <p:cNvSpPr/>
          <p:nvPr/>
        </p:nvSpPr>
        <p:spPr>
          <a:xfrm>
            <a:off x="1765301" y="1092200"/>
            <a:ext cx="10020299" cy="5858014"/>
          </a:xfrm>
          <a:prstGeom prst="rect">
            <a:avLst/>
          </a:prstGeom>
        </p:spPr>
        <p:txBody>
          <a:bodyPr wrap="square">
            <a:spAutoFit/>
          </a:bodyPr>
          <a:lstStyle/>
          <a:p>
            <a:pPr algn="r" rtl="1">
              <a:lnSpc>
                <a:spcPct val="150000"/>
              </a:lnSpc>
              <a:spcAft>
                <a:spcPts val="800"/>
              </a:spcAft>
            </a:pPr>
            <a:r>
              <a:rPr lang="ar-SA" sz="3200" b="1" u="sng" dirty="0">
                <a:latin typeface="Calibri" panose="020F0502020204030204" pitchFamily="34" charset="0"/>
                <a:ea typeface="Calibri" panose="020F0502020204030204" pitchFamily="34" charset="0"/>
                <a:cs typeface="Arial" panose="020B0604020202020204" pitchFamily="34" charset="0"/>
              </a:rPr>
              <a:t>في حالة التعاقد بمبلغ أقل من أو يساوي 10000 </a:t>
            </a:r>
            <a:r>
              <a:rPr lang="ar-SA" sz="3200" b="1" u="sng" dirty="0" smtClean="0">
                <a:latin typeface="Calibri" panose="020F0502020204030204" pitchFamily="34" charset="0"/>
                <a:ea typeface="Calibri" panose="020F0502020204030204" pitchFamily="34" charset="0"/>
                <a:cs typeface="Arial" panose="020B0604020202020204" pitchFamily="34" charset="0"/>
              </a:rPr>
              <a:t>ريال</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إرفاق نموذج طلب عرض سعر لمنتجات أو خدمات المرسل للمورد.  (النموذج 1)</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أن يكون المبلغ معتمد بموازنة الإدارة الطالبة.</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إحضار عرض سعر واحد فقط، وان يكون العرض أصل مطبوع على مطبوعات الجهة العارضة ومختوم وموقع وموضح عليه رقم السجل التجاري ولم يمض عليه أسبوعين من تاريخ طلب الصرف.</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ان يكون العرض المقدم موجه باسم / جمعية نماء الخيرية.</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أن يذكر في العرض المقدم عدد </a:t>
            </a:r>
            <a:r>
              <a:rPr lang="ar-SA" sz="2800" b="1" dirty="0" smtClean="0">
                <a:latin typeface="Calibri" panose="020F0502020204030204" pitchFamily="34" charset="0"/>
                <a:ea typeface="Calibri" panose="020F0502020204030204" pitchFamily="34" charset="0"/>
                <a:cs typeface="Arial" panose="020B0604020202020204" pitchFamily="34" charset="0"/>
              </a:rPr>
              <a:t>الدفعات</a:t>
            </a:r>
            <a:r>
              <a:rPr lang="ar-SA" sz="2800" b="1" dirty="0">
                <a:latin typeface="Calibri" panose="020F0502020204030204" pitchFamily="34" charset="0"/>
                <a:ea typeface="Calibri" panose="020F0502020204030204" pitchFamily="34" charset="0"/>
                <a:cs typeface="Arial" panose="020B0604020202020204" pitchFamily="34" charset="0"/>
              </a:rPr>
              <a:t> </a:t>
            </a:r>
            <a:r>
              <a:rPr lang="ar-SA" sz="2800" b="1" dirty="0" smtClean="0">
                <a:latin typeface="Calibri" panose="020F0502020204030204" pitchFamily="34" charset="0"/>
                <a:ea typeface="Calibri" panose="020F0502020204030204" pitchFamily="34" charset="0"/>
                <a:cs typeface="Arial" panose="020B0604020202020204" pitchFamily="34" charset="0"/>
              </a:rPr>
              <a:t>أو طريقة الدفع.</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906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9599" y="136478"/>
            <a:ext cx="2784901" cy="1222538"/>
          </a:xfrm>
          <a:prstGeom prst="rect">
            <a:avLst/>
          </a:prstGeom>
        </p:spPr>
      </p:pic>
      <p:sp>
        <p:nvSpPr>
          <p:cNvPr id="2" name="مستطيل 1"/>
          <p:cNvSpPr/>
          <p:nvPr/>
        </p:nvSpPr>
        <p:spPr>
          <a:xfrm>
            <a:off x="1790701" y="136478"/>
            <a:ext cx="3543299" cy="1358321"/>
          </a:xfrm>
          <a:prstGeom prst="rect">
            <a:avLst/>
          </a:prstGeom>
        </p:spPr>
        <p:txBody>
          <a:bodyPr wrap="square">
            <a:spAutoFit/>
          </a:bodyPr>
          <a:lstStyle/>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يتبع ...</a:t>
            </a:r>
          </a:p>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في </a:t>
            </a:r>
            <a:r>
              <a:rPr lang="ar-SA" sz="2400" b="1" u="sng" dirty="0">
                <a:latin typeface="Calibri" panose="020F0502020204030204" pitchFamily="34" charset="0"/>
                <a:ea typeface="Calibri" panose="020F0502020204030204" pitchFamily="34" charset="0"/>
                <a:cs typeface="Arial" panose="020B0604020202020204" pitchFamily="34" charset="0"/>
              </a:rPr>
              <a:t>حالة التعاقد بمبلغ أقل من أو يساوي 10000 </a:t>
            </a:r>
            <a:r>
              <a:rPr lang="ar-SA" sz="2400" b="1" u="sng" dirty="0" smtClean="0">
                <a:latin typeface="Calibri" panose="020F0502020204030204" pitchFamily="34" charset="0"/>
                <a:ea typeface="Calibri" panose="020F0502020204030204" pitchFamily="34" charset="0"/>
                <a:cs typeface="Arial" panose="020B0604020202020204" pitchFamily="34" charset="0"/>
              </a:rPr>
              <a:t>ريال</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sp>
        <p:nvSpPr>
          <p:cNvPr id="3" name="مستطيل 2"/>
          <p:cNvSpPr/>
          <p:nvPr/>
        </p:nvSpPr>
        <p:spPr>
          <a:xfrm>
            <a:off x="1778001" y="1778000"/>
            <a:ext cx="10020299" cy="4278094"/>
          </a:xfrm>
          <a:prstGeom prst="rect">
            <a:avLst/>
          </a:prstGeom>
        </p:spPr>
        <p:txBody>
          <a:bodyPr wrap="square">
            <a:spAutoFit/>
          </a:bodyPr>
          <a:lstStyle/>
          <a:p>
            <a:pPr marL="457200" lvl="0" indent="-457200" algn="r" rtl="1">
              <a:lnSpc>
                <a:spcPct val="150000"/>
              </a:lnSpc>
              <a:spcAft>
                <a:spcPts val="800"/>
              </a:spcAft>
              <a:buFont typeface="+mj-lt"/>
              <a:buAutoNum type="arabicPeriod" startAt="6"/>
            </a:pPr>
            <a:r>
              <a:rPr lang="ar-SA" sz="2800" b="1" dirty="0">
                <a:latin typeface="Calibri" panose="020F0502020204030204" pitchFamily="34" charset="0"/>
                <a:ea typeface="Calibri" panose="020F0502020204030204" pitchFamily="34" charset="0"/>
                <a:cs typeface="Arial" panose="020B0604020202020204" pitchFamily="34" charset="0"/>
              </a:rPr>
              <a:t>إحضار سجل تجاري ساري، ويكون النشاط بالسجل مطابق لما يتطلبه بند الصرف.</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57200" lvl="0" indent="-457200" algn="r" rtl="1">
              <a:lnSpc>
                <a:spcPct val="150000"/>
              </a:lnSpc>
              <a:spcAft>
                <a:spcPts val="800"/>
              </a:spcAft>
              <a:buFont typeface="+mj-lt"/>
              <a:buAutoNum type="arabicPeriod" startAt="6"/>
            </a:pPr>
            <a:r>
              <a:rPr lang="ar-SA" sz="2800" b="1" dirty="0">
                <a:latin typeface="Calibri" panose="020F0502020204030204" pitchFamily="34" charset="0"/>
                <a:ea typeface="Calibri" panose="020F0502020204030204" pitchFamily="34" charset="0"/>
                <a:cs typeface="Arial" panose="020B0604020202020204" pitchFamily="34" charset="0"/>
              </a:rPr>
              <a:t>إحضار رخصة مزاوله المهنة في بعض الحالات مثل مراكز التدريب وشركات الدعاية وما شابه.</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57200" lvl="0" indent="-457200" algn="r" rtl="1">
              <a:lnSpc>
                <a:spcPct val="150000"/>
              </a:lnSpc>
              <a:spcAft>
                <a:spcPts val="800"/>
              </a:spcAft>
              <a:buFont typeface="+mj-lt"/>
              <a:buAutoNum type="arabicPeriod" startAt="6"/>
            </a:pPr>
            <a:r>
              <a:rPr lang="ar-SA" sz="2800" b="1" dirty="0" smtClean="0">
                <a:latin typeface="Calibri" panose="020F0502020204030204" pitchFamily="34" charset="0"/>
                <a:ea typeface="Calibri" panose="020F0502020204030204" pitchFamily="34" charset="0"/>
                <a:cs typeface="Arial" panose="020B0604020202020204" pitchFamily="34" charset="0"/>
              </a:rPr>
              <a:t>عمل </a:t>
            </a:r>
            <a:r>
              <a:rPr lang="ar-SA" sz="2800" b="1" dirty="0">
                <a:latin typeface="Calibri" panose="020F0502020204030204" pitchFamily="34" charset="0"/>
                <a:ea typeface="Calibri" panose="020F0502020204030204" pitchFamily="34" charset="0"/>
                <a:cs typeface="Arial" panose="020B0604020202020204" pitchFamily="34" charset="0"/>
              </a:rPr>
              <a:t>طلب صرف شيك من الإدارة الطالبة مرفق به ما سبق من الأوراق</a:t>
            </a:r>
            <a:r>
              <a:rPr lang="ar-SA" sz="2800" b="1" dirty="0" smtClean="0">
                <a:latin typeface="Calibri" panose="020F0502020204030204" pitchFamily="34" charset="0"/>
                <a:ea typeface="Calibri" panose="020F0502020204030204" pitchFamily="34" charset="0"/>
                <a:cs typeface="Arial" panose="020B0604020202020204" pitchFamily="34" charset="0"/>
              </a:rPr>
              <a:t>.</a:t>
            </a:r>
            <a:r>
              <a:rPr lang="ar-SA" sz="2400" b="1" dirty="0" smtClean="0">
                <a:latin typeface="Calibri" panose="020F0502020204030204" pitchFamily="34" charset="0"/>
                <a:ea typeface="Calibri" panose="020F0502020204030204" pitchFamily="34" charset="0"/>
                <a:cs typeface="Arial" panose="020B0604020202020204" pitchFamily="34" charset="0"/>
              </a:rPr>
              <a:t>(</a:t>
            </a:r>
            <a:r>
              <a:rPr lang="ar-SA" sz="2400" b="1" dirty="0">
                <a:latin typeface="Calibri" panose="020F0502020204030204" pitchFamily="34" charset="0"/>
                <a:ea typeface="Calibri" panose="020F0502020204030204" pitchFamily="34" charset="0"/>
                <a:cs typeface="Arial" panose="020B0604020202020204" pitchFamily="34" charset="0"/>
              </a:rPr>
              <a:t>النموذج 2)</a:t>
            </a:r>
            <a:endParaRPr lang="en-US" sz="2400" b="1" dirty="0">
              <a:latin typeface="Calibri" panose="020F0502020204030204" pitchFamily="34" charset="0"/>
              <a:ea typeface="Calibri" panose="020F0502020204030204" pitchFamily="34" charset="0"/>
              <a:cs typeface="Arial" panose="020B0604020202020204" pitchFamily="34" charset="0"/>
            </a:endParaRPr>
          </a:p>
          <a:p>
            <a:pPr marL="457200" lvl="0" indent="-457200" algn="r" rtl="1">
              <a:lnSpc>
                <a:spcPct val="150000"/>
              </a:lnSpc>
              <a:spcAft>
                <a:spcPts val="800"/>
              </a:spcAft>
              <a:buFont typeface="+mj-lt"/>
              <a:buAutoNum type="arabicPeriod" startAt="6"/>
            </a:pPr>
            <a:r>
              <a:rPr lang="ar-SA" sz="2800" b="1" dirty="0" smtClean="0">
                <a:latin typeface="Calibri" panose="020F0502020204030204" pitchFamily="34" charset="0"/>
                <a:ea typeface="Calibri" panose="020F0502020204030204" pitchFamily="34" charset="0"/>
                <a:cs typeface="Arial" panose="020B0604020202020204" pitchFamily="34" charset="0"/>
              </a:rPr>
              <a:t> تتم </a:t>
            </a:r>
            <a:r>
              <a:rPr lang="ar-SA" sz="2800" b="1" dirty="0">
                <a:latin typeface="Calibri" panose="020F0502020204030204" pitchFamily="34" charset="0"/>
                <a:ea typeface="Calibri" panose="020F0502020204030204" pitchFamily="34" charset="0"/>
                <a:cs typeface="Arial" panose="020B0604020202020204" pitchFamily="34" charset="0"/>
              </a:rPr>
              <a:t>مراجعه المعاملة كاملة من قبل الإدارة المالية واعتماد الصرف في حاله صحة الأوراق</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ar-SA" sz="2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5382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9599" y="136478"/>
            <a:ext cx="2784901" cy="1222538"/>
          </a:xfrm>
          <a:prstGeom prst="rect">
            <a:avLst/>
          </a:prstGeom>
        </p:spPr>
      </p:pic>
      <p:sp>
        <p:nvSpPr>
          <p:cNvPr id="2" name="مستطيل 1"/>
          <p:cNvSpPr/>
          <p:nvPr/>
        </p:nvSpPr>
        <p:spPr>
          <a:xfrm>
            <a:off x="1790701" y="136478"/>
            <a:ext cx="3543299" cy="1358321"/>
          </a:xfrm>
          <a:prstGeom prst="rect">
            <a:avLst/>
          </a:prstGeom>
        </p:spPr>
        <p:txBody>
          <a:bodyPr wrap="square">
            <a:spAutoFit/>
          </a:bodyPr>
          <a:lstStyle/>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يتبع ...</a:t>
            </a:r>
          </a:p>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في </a:t>
            </a:r>
            <a:r>
              <a:rPr lang="ar-SA" sz="2400" b="1" u="sng" dirty="0">
                <a:latin typeface="Calibri" panose="020F0502020204030204" pitchFamily="34" charset="0"/>
                <a:ea typeface="Calibri" panose="020F0502020204030204" pitchFamily="34" charset="0"/>
                <a:cs typeface="Arial" panose="020B0604020202020204" pitchFamily="34" charset="0"/>
              </a:rPr>
              <a:t>حالة التعاقد بمبلغ أقل من أو يساوي 10000 </a:t>
            </a:r>
            <a:r>
              <a:rPr lang="ar-SA" sz="2400" b="1" u="sng" dirty="0" smtClean="0">
                <a:latin typeface="Calibri" panose="020F0502020204030204" pitchFamily="34" charset="0"/>
                <a:ea typeface="Calibri" panose="020F0502020204030204" pitchFamily="34" charset="0"/>
                <a:cs typeface="Arial" panose="020B0604020202020204" pitchFamily="34" charset="0"/>
              </a:rPr>
              <a:t>ريال</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sp>
        <p:nvSpPr>
          <p:cNvPr id="3" name="مستطيل 2"/>
          <p:cNvSpPr/>
          <p:nvPr/>
        </p:nvSpPr>
        <p:spPr>
          <a:xfrm>
            <a:off x="1778001" y="1778000"/>
            <a:ext cx="10020299" cy="4547079"/>
          </a:xfrm>
          <a:prstGeom prst="rect">
            <a:avLst/>
          </a:prstGeom>
        </p:spPr>
        <p:txBody>
          <a:bodyPr wrap="square">
            <a:spAutoFit/>
          </a:bodyPr>
          <a:lstStyle/>
          <a:p>
            <a:pPr marL="514350" lvl="0" indent="-514350" algn="r" rtl="1">
              <a:lnSpc>
                <a:spcPct val="150000"/>
              </a:lnSpc>
              <a:buFont typeface="+mj-lt"/>
              <a:buAutoNum type="arabicPeriod" startAt="10"/>
            </a:pPr>
            <a:r>
              <a:rPr lang="ar-SA" sz="2800" b="1" dirty="0">
                <a:latin typeface="Calibri" panose="020F0502020204030204" pitchFamily="34" charset="0"/>
                <a:ea typeface="Calibri" panose="020F0502020204030204" pitchFamily="34" charset="0"/>
                <a:cs typeface="Arial" panose="020B0604020202020204" pitchFamily="34" charset="0"/>
              </a:rPr>
              <a:t>ترسل الإدارة المالية المعاملة للمدير العام للاعتماد والتوقيع عليها وبعد ذلك يتم اصدار الشيك.</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0"/>
            </a:pPr>
            <a:r>
              <a:rPr lang="ar-SA" sz="2800" b="1" dirty="0">
                <a:latin typeface="Calibri" panose="020F0502020204030204" pitchFamily="34" charset="0"/>
                <a:ea typeface="Calibri" panose="020F0502020204030204" pitchFamily="34" charset="0"/>
                <a:cs typeface="Arial" panose="020B0604020202020204" pitchFamily="34" charset="0"/>
              </a:rPr>
              <a:t>يرسل الشيك لمجلس الإدارة للتوقيع عليه.</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0"/>
            </a:pPr>
            <a:r>
              <a:rPr lang="ar-SA" sz="2800" b="1" dirty="0">
                <a:latin typeface="Calibri" panose="020F0502020204030204" pitchFamily="34" charset="0"/>
                <a:ea typeface="Calibri" panose="020F0502020204030204" pitchFamily="34" charset="0"/>
                <a:cs typeface="Arial" panose="020B0604020202020204" pitchFamily="34" charset="0"/>
              </a:rPr>
              <a:t>ترسل الإدارة المالية للإدارة الطالبة بإتمام المعاملة وجاهزية الشيك.</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10"/>
            </a:pPr>
            <a:r>
              <a:rPr lang="ar-SA" sz="2800" b="1" dirty="0">
                <a:latin typeface="Calibri" panose="020F0502020204030204" pitchFamily="34" charset="0"/>
                <a:ea typeface="Calibri" panose="020F0502020204030204" pitchFamily="34" charset="0"/>
                <a:cs typeface="Arial" panose="020B0604020202020204" pitchFamily="34" charset="0"/>
              </a:rPr>
              <a:t>لا يسلم الشيك للمورد الا بعد احضار أصل الفاتورة موقعة ومختومة واصل سند القبض موقع ومختوم (ارفاق تفويض من المورد في حال كان الاستلام من طرف اخر</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72749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1358321"/>
          </a:xfrm>
          <a:prstGeom prst="rect">
            <a:avLst/>
          </a:prstGeom>
        </p:spPr>
        <p:txBody>
          <a:bodyPr wrap="square">
            <a:spAutoFit/>
          </a:bodyPr>
          <a:lstStyle/>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يتبع ...</a:t>
            </a:r>
          </a:p>
          <a:p>
            <a:pPr algn="ctr" rtl="1">
              <a:lnSpc>
                <a:spcPct val="105000"/>
              </a:lnSpc>
              <a:spcAft>
                <a:spcPts val="800"/>
              </a:spcAft>
            </a:pPr>
            <a:r>
              <a:rPr lang="ar-SA" sz="2400" b="1" u="sng" dirty="0" smtClean="0">
                <a:latin typeface="Calibri" panose="020F0502020204030204" pitchFamily="34" charset="0"/>
                <a:ea typeface="Calibri" panose="020F0502020204030204" pitchFamily="34" charset="0"/>
                <a:cs typeface="Arial" panose="020B0604020202020204" pitchFamily="34" charset="0"/>
              </a:rPr>
              <a:t>في </a:t>
            </a:r>
            <a:r>
              <a:rPr lang="ar-SA" sz="2400" b="1" u="sng" dirty="0">
                <a:latin typeface="Calibri" panose="020F0502020204030204" pitchFamily="34" charset="0"/>
                <a:ea typeface="Calibri" panose="020F0502020204030204" pitchFamily="34" charset="0"/>
                <a:cs typeface="Arial" panose="020B0604020202020204" pitchFamily="34" charset="0"/>
              </a:rPr>
              <a:t>حالة التعاقد بمبلغ أقل من أو يساوي 10000 </a:t>
            </a:r>
            <a:r>
              <a:rPr lang="ar-SA" sz="2400" b="1" u="sng" dirty="0" smtClean="0">
                <a:latin typeface="Calibri" panose="020F0502020204030204" pitchFamily="34" charset="0"/>
                <a:ea typeface="Calibri" panose="020F0502020204030204" pitchFamily="34" charset="0"/>
                <a:cs typeface="Arial" panose="020B0604020202020204" pitchFamily="34" charset="0"/>
              </a:rPr>
              <a:t>ريال</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sp>
        <p:nvSpPr>
          <p:cNvPr id="3" name="مستطيل 2"/>
          <p:cNvSpPr/>
          <p:nvPr/>
        </p:nvSpPr>
        <p:spPr>
          <a:xfrm>
            <a:off x="1778001" y="1879600"/>
            <a:ext cx="10020299" cy="3621184"/>
          </a:xfrm>
          <a:prstGeom prst="rect">
            <a:avLst/>
          </a:prstGeom>
        </p:spPr>
        <p:txBody>
          <a:bodyPr wrap="square">
            <a:spAutoFit/>
          </a:bodyPr>
          <a:lstStyle/>
          <a:p>
            <a:pPr marL="457200" lvl="0" indent="-457200" algn="r" rtl="1">
              <a:lnSpc>
                <a:spcPct val="200000"/>
              </a:lnSpc>
              <a:spcAft>
                <a:spcPts val="800"/>
              </a:spcAft>
              <a:buFont typeface="+mj-lt"/>
              <a:buAutoNum type="arabicPeriod" startAt="14"/>
            </a:pPr>
            <a:r>
              <a:rPr lang="ar-SA" sz="2800" b="1" dirty="0" smtClean="0">
                <a:latin typeface="Calibri" panose="020F0502020204030204" pitchFamily="34" charset="0"/>
                <a:ea typeface="Calibri" panose="020F0502020204030204" pitchFamily="34" charset="0"/>
                <a:cs typeface="Arial" panose="020B0604020202020204" pitchFamily="34" charset="0"/>
              </a:rPr>
              <a:t>في </a:t>
            </a:r>
            <a:r>
              <a:rPr lang="ar-SA" sz="2800" b="1" dirty="0">
                <a:latin typeface="Calibri" panose="020F0502020204030204" pitchFamily="34" charset="0"/>
                <a:ea typeface="Calibri" panose="020F0502020204030204" pitchFamily="34" charset="0"/>
                <a:cs typeface="Arial" panose="020B0604020202020204" pitchFamily="34" charset="0"/>
              </a:rPr>
              <a:t>حالة وجود تسليمات مواد في المعاملة، ترسل الإدارة الطالبة سند التسليم بعد استلام جميع المواد الي الإدارة المالية لإغلاق المعاملة بالحسابات.</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57200" lvl="0" indent="-457200" algn="r" rtl="1">
              <a:lnSpc>
                <a:spcPct val="200000"/>
              </a:lnSpc>
              <a:spcAft>
                <a:spcPts val="800"/>
              </a:spcAft>
              <a:buFont typeface="+mj-lt"/>
              <a:buAutoNum type="arabicPeriod" startAt="14"/>
            </a:pPr>
            <a:r>
              <a:rPr lang="ar-SA" sz="2800" b="1" dirty="0">
                <a:latin typeface="Calibri" panose="020F0502020204030204" pitchFamily="34" charset="0"/>
                <a:ea typeface="Calibri" panose="020F0502020204030204" pitchFamily="34" charset="0"/>
                <a:cs typeface="Arial" panose="020B0604020202020204" pitchFamily="34" charset="0"/>
              </a:rPr>
              <a:t>المطبوعات ومواد الدعاية لا يتم استلامها الا عن طريق اللجنة المشكلة لذلك.</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57200" lvl="0" indent="-457200" algn="r" rtl="1">
              <a:lnSpc>
                <a:spcPct val="200000"/>
              </a:lnSpc>
              <a:spcAft>
                <a:spcPts val="800"/>
              </a:spcAft>
              <a:buFont typeface="+mj-lt"/>
              <a:buAutoNum type="arabicPeriod" startAt="14"/>
            </a:pPr>
            <a:r>
              <a:rPr lang="ar-SA" sz="2800" b="1" dirty="0">
                <a:latin typeface="Calibri" panose="020F0502020204030204" pitchFamily="34" charset="0"/>
                <a:ea typeface="Calibri" panose="020F0502020204030204" pitchFamily="34" charset="0"/>
                <a:cs typeface="Arial" panose="020B0604020202020204" pitchFamily="34" charset="0"/>
              </a:rPr>
              <a:t>  في جميع التعاملات مع الموردين لا يتم الصرف لهم الا بطلب صرف شيك</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64299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3877985"/>
          </a:xfrm>
          <a:prstGeom prst="rect">
            <a:avLst/>
          </a:prstGeom>
        </p:spPr>
        <p:txBody>
          <a:bodyPr wrap="square">
            <a:spAutoFit/>
          </a:bodyPr>
          <a:lstStyle/>
          <a:p>
            <a:pPr marL="514350" lvl="0" indent="-514350" algn="r" rtl="1">
              <a:lnSpc>
                <a:spcPct val="150000"/>
              </a:lnSpc>
              <a:buFont typeface="+mj-lt"/>
              <a:buAutoNum type="arabicPeriod"/>
            </a:pPr>
            <a:r>
              <a:rPr lang="ar-SA" sz="2800" b="1" dirty="0" smtClean="0">
                <a:latin typeface="Calibri" panose="020F0502020204030204" pitchFamily="34" charset="0"/>
                <a:ea typeface="Calibri" panose="020F0502020204030204" pitchFamily="34" charset="0"/>
                <a:cs typeface="Arial" panose="020B0604020202020204" pitchFamily="34" charset="0"/>
              </a:rPr>
              <a:t>إرفاق </a:t>
            </a:r>
            <a:r>
              <a:rPr lang="ar-SA" sz="2800" b="1" dirty="0">
                <a:latin typeface="Calibri" panose="020F0502020204030204" pitchFamily="34" charset="0"/>
                <a:ea typeface="Calibri" panose="020F0502020204030204" pitchFamily="34" charset="0"/>
                <a:cs typeface="Arial" panose="020B0604020202020204" pitchFamily="34" charset="0"/>
              </a:rPr>
              <a:t>نموذج طلب عرض سعر لمنتجات أو خدمات المرسل للمورد (النموذج 1)</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أن يكون المبلغ معتمد بموازنة الإدارة الطالبة.</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a:pPr>
            <a:r>
              <a:rPr lang="ar-SA" sz="2800" b="1" dirty="0">
                <a:latin typeface="Calibri" panose="020F0502020204030204" pitchFamily="34" charset="0"/>
                <a:ea typeface="Calibri" panose="020F0502020204030204" pitchFamily="34" charset="0"/>
                <a:cs typeface="Arial" panose="020B0604020202020204" pitchFamily="34" charset="0"/>
              </a:rPr>
              <a:t>إحضار 3 عروض اسعار متطابقة في جميع المواصفات وان تكون العروض أصل مطبوعة على مطبوعات الجهة العارضة ومختومة وموقعة وموضح عليها رقم السجل التجاري ولم يمض عليها 30 يوم من تاريخ طلب الصرف. </a:t>
            </a:r>
            <a:endParaRPr lang="en-US" sz="2800" b="1" dirty="0">
              <a:latin typeface="Calibri" panose="020F0502020204030204" pitchFamily="34" charset="0"/>
              <a:ea typeface="Calibri" panose="020F0502020204030204" pitchFamily="34" charset="0"/>
              <a:cs typeface="Arial" panose="020B0604020202020204" pitchFamily="34" charset="0"/>
            </a:endParaRPr>
          </a:p>
          <a:p>
            <a:pPr lvl="0" algn="ctr" rtl="1">
              <a:lnSpc>
                <a:spcPct val="150000"/>
              </a:lnSpc>
            </a:pPr>
            <a:r>
              <a:rPr lang="ar-SA" sz="2400" b="1" dirty="0">
                <a:latin typeface="Calibri" panose="020F0502020204030204" pitchFamily="34" charset="0"/>
                <a:ea typeface="Calibri" panose="020F0502020204030204" pitchFamily="34" charset="0"/>
                <a:cs typeface="Arial" panose="020B0604020202020204" pitchFamily="34" charset="0"/>
              </a:rPr>
              <a:t>المواصفات (تطابق العدد – تطابق النوع – تطابق المقاس – تطابق الحجم – تطابق المساحة</a:t>
            </a:r>
            <a:r>
              <a:rPr lang="ar-SA" sz="2400" b="1" dirty="0" smtClean="0">
                <a:latin typeface="Calibri" panose="020F0502020204030204" pitchFamily="34" charset="0"/>
                <a:ea typeface="Calibri" panose="020F0502020204030204" pitchFamily="34" charset="0"/>
                <a:cs typeface="Arial" panose="020B0604020202020204" pitchFamily="34" charset="0"/>
              </a:rPr>
              <a:t>)</a:t>
            </a:r>
            <a:r>
              <a:rPr lang="ar-SA" sz="2400" b="1" dirty="0">
                <a:latin typeface="Calibri" panose="020F0502020204030204" pitchFamily="34" charset="0"/>
                <a:ea typeface="Calibri" panose="020F0502020204030204" pitchFamily="34" charset="0"/>
                <a:cs typeface="Arial" panose="020B0604020202020204" pitchFamily="34" charset="0"/>
              </a:rPr>
              <a:t>.</a:t>
            </a:r>
            <a:endParaRPr lang="en-US" sz="24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7840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4616648"/>
          </a:xfrm>
          <a:prstGeom prst="rect">
            <a:avLst/>
          </a:prstGeom>
        </p:spPr>
        <p:txBody>
          <a:bodyPr wrap="square">
            <a:spAutoFit/>
          </a:bodyPr>
          <a:lstStyle/>
          <a:p>
            <a:pPr marL="514350" lvl="0" indent="-514350" algn="r" rtl="1">
              <a:lnSpc>
                <a:spcPct val="150000"/>
              </a:lnSpc>
              <a:buFont typeface="+mj-lt"/>
              <a:buAutoNum type="arabicPeriod" startAt="4"/>
            </a:pPr>
            <a:r>
              <a:rPr lang="ar-SA" sz="2800" b="1" dirty="0" smtClean="0">
                <a:latin typeface="Calibri" panose="020F0502020204030204" pitchFamily="34" charset="0"/>
                <a:ea typeface="Calibri" panose="020F0502020204030204" pitchFamily="34" charset="0"/>
                <a:cs typeface="Arial" panose="020B0604020202020204" pitchFamily="34" charset="0"/>
              </a:rPr>
              <a:t>أن </a:t>
            </a:r>
            <a:r>
              <a:rPr lang="ar-SA" sz="2800" b="1" dirty="0">
                <a:latin typeface="Calibri" panose="020F0502020204030204" pitchFamily="34" charset="0"/>
                <a:ea typeface="Calibri" panose="020F0502020204030204" pitchFamily="34" charset="0"/>
                <a:cs typeface="Arial" panose="020B0604020202020204" pitchFamily="34" charset="0"/>
              </a:rPr>
              <a:t>يذكر في العرض المقدم عدد الدفعات.</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4"/>
            </a:pPr>
            <a:r>
              <a:rPr lang="ar-SA" sz="2800" b="1" dirty="0">
                <a:latin typeface="Calibri" panose="020F0502020204030204" pitchFamily="34" charset="0"/>
                <a:ea typeface="Calibri" panose="020F0502020204030204" pitchFamily="34" charset="0"/>
                <a:cs typeface="Arial" panose="020B0604020202020204" pitchFamily="34" charset="0"/>
              </a:rPr>
              <a:t>إحضار سجل تجاري ساري فقط للجهة التي سيتم العمل معها، ويكون النشاط بالسجل مطابق لما يتطلبه بند الصرف. وبالنسبة للسجلات الأخرى فقط إحضار رقم السجل وتاريخ انتهائه، ولا يشترط صوره من السجل.</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4"/>
            </a:pPr>
            <a:r>
              <a:rPr lang="ar-SA" sz="2800" b="1" dirty="0">
                <a:latin typeface="Calibri" panose="020F0502020204030204" pitchFamily="34" charset="0"/>
                <a:ea typeface="Calibri" panose="020F0502020204030204" pitchFamily="34" charset="0"/>
                <a:cs typeface="Arial" panose="020B0604020202020204" pitchFamily="34" charset="0"/>
              </a:rPr>
              <a:t>إحضار رخصة مزاوله المهنة في بعض الحالات مثل مراكز التدريب وشركات الدعاية وما شابه.</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4"/>
            </a:pPr>
            <a:r>
              <a:rPr lang="ar-SA" sz="2800" b="1" dirty="0">
                <a:latin typeface="Calibri" panose="020F0502020204030204" pitchFamily="34" charset="0"/>
                <a:ea typeface="Calibri" panose="020F0502020204030204" pitchFamily="34" charset="0"/>
                <a:cs typeface="Arial" panose="020B0604020202020204" pitchFamily="34" charset="0"/>
              </a:rPr>
              <a:t>عمل طلب صرف شيك من الإدارة الطالبة مرفق به ما سبق من الأوراق. </a:t>
            </a:r>
            <a:r>
              <a:rPr lang="ar-SA" sz="2000" b="1" dirty="0">
                <a:latin typeface="Calibri" panose="020F0502020204030204" pitchFamily="34" charset="0"/>
                <a:ea typeface="Calibri" panose="020F0502020204030204" pitchFamily="34" charset="0"/>
                <a:cs typeface="Arial" panose="020B0604020202020204" pitchFamily="34" charset="0"/>
              </a:rPr>
              <a:t>(النموذج 2</a:t>
            </a:r>
            <a:r>
              <a:rPr lang="ar-SA" sz="2000" b="1" dirty="0" smtClean="0">
                <a:latin typeface="Calibri" panose="020F0502020204030204" pitchFamily="34" charset="0"/>
                <a:ea typeface="Calibri" panose="020F0502020204030204" pitchFamily="34" charset="0"/>
                <a:cs typeface="Arial" panose="020B0604020202020204" pitchFamily="34" charset="0"/>
              </a:rPr>
              <a:t>)</a:t>
            </a:r>
            <a:endParaRPr lang="en-US" sz="20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71588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4501" y="136478"/>
            <a:ext cx="2255294" cy="1248467"/>
          </a:xfrm>
          <a:prstGeom prst="rect">
            <a:avLst/>
          </a:prstGeom>
        </p:spPr>
      </p:pic>
      <p:pic>
        <p:nvPicPr>
          <p:cNvPr id="6" name="صورة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79" y="6188416"/>
            <a:ext cx="901521" cy="637676"/>
          </a:xfrm>
          <a:prstGeom prst="rect">
            <a:avLst/>
          </a:prstGeom>
        </p:spPr>
      </p:pic>
      <p:pic>
        <p:nvPicPr>
          <p:cNvPr id="7" name="صورة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4703" y="136478"/>
            <a:ext cx="3109798" cy="1365164"/>
          </a:xfrm>
          <a:prstGeom prst="rect">
            <a:avLst/>
          </a:prstGeom>
        </p:spPr>
      </p:pic>
      <p:sp>
        <p:nvSpPr>
          <p:cNvPr id="2" name="مستطيل 1"/>
          <p:cNvSpPr/>
          <p:nvPr/>
        </p:nvSpPr>
        <p:spPr>
          <a:xfrm>
            <a:off x="1790701" y="136478"/>
            <a:ext cx="3543299" cy="861774"/>
          </a:xfrm>
          <a:prstGeom prst="rect">
            <a:avLst/>
          </a:prstGeom>
        </p:spPr>
        <p:txBody>
          <a:bodyPr wrap="square">
            <a:spAutoFit/>
          </a:bodyPr>
          <a:lstStyle/>
          <a:p>
            <a:pPr algn="ctr" rtl="1"/>
            <a:r>
              <a:rPr lang="ar-SA" sz="2500" b="1" u="sng" dirty="0">
                <a:cs typeface="+mj-cs"/>
              </a:rPr>
              <a:t>في حالة التعاقد بمبلغ أكبر من 10000 </a:t>
            </a:r>
            <a:r>
              <a:rPr lang="ar-SA" sz="2500" b="1" u="sng" dirty="0" smtClean="0">
                <a:cs typeface="+mj-cs"/>
              </a:rPr>
              <a:t>ريال</a:t>
            </a:r>
            <a:endParaRPr lang="en-US" sz="2500" dirty="0">
              <a:cs typeface="+mj-cs"/>
            </a:endParaRPr>
          </a:p>
        </p:txBody>
      </p:sp>
      <p:sp>
        <p:nvSpPr>
          <p:cNvPr id="3" name="مستطيل 2"/>
          <p:cNvSpPr/>
          <p:nvPr/>
        </p:nvSpPr>
        <p:spPr>
          <a:xfrm>
            <a:off x="1778001" y="1676400"/>
            <a:ext cx="10020299" cy="3970318"/>
          </a:xfrm>
          <a:prstGeom prst="rect">
            <a:avLst/>
          </a:prstGeom>
        </p:spPr>
        <p:txBody>
          <a:bodyPr wrap="square">
            <a:spAutoFit/>
          </a:bodyPr>
          <a:lstStyle/>
          <a:p>
            <a:pPr marL="514350" lvl="0" indent="-514350" algn="r" rtl="1">
              <a:lnSpc>
                <a:spcPct val="150000"/>
              </a:lnSpc>
              <a:buFont typeface="+mj-lt"/>
              <a:buAutoNum type="arabicPeriod" startAt="8"/>
            </a:pPr>
            <a:r>
              <a:rPr lang="ar-SA" sz="2800" b="1" dirty="0" smtClean="0">
                <a:latin typeface="Calibri" panose="020F0502020204030204" pitchFamily="34" charset="0"/>
                <a:ea typeface="Calibri" panose="020F0502020204030204" pitchFamily="34" charset="0"/>
                <a:cs typeface="Arial" panose="020B0604020202020204" pitchFamily="34" charset="0"/>
              </a:rPr>
              <a:t>تتم </a:t>
            </a:r>
            <a:r>
              <a:rPr lang="ar-SA" sz="2800" b="1" dirty="0">
                <a:latin typeface="Calibri" panose="020F0502020204030204" pitchFamily="34" charset="0"/>
                <a:ea typeface="Calibri" panose="020F0502020204030204" pitchFamily="34" charset="0"/>
                <a:cs typeface="Arial" panose="020B0604020202020204" pitchFamily="34" charset="0"/>
              </a:rPr>
              <a:t>مراجعه المعاملة كاملة من قبل الإدارة المالية واعتماد الصرف في حاله صحة الأوراق.</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8"/>
            </a:pPr>
            <a:r>
              <a:rPr lang="ar-SA" sz="2800" b="1" dirty="0">
                <a:latin typeface="Calibri" panose="020F0502020204030204" pitchFamily="34" charset="0"/>
                <a:ea typeface="Calibri" panose="020F0502020204030204" pitchFamily="34" charset="0"/>
                <a:cs typeface="Arial" panose="020B0604020202020204" pitchFamily="34" charset="0"/>
              </a:rPr>
              <a:t>ترسل الإدارة المالية المعاملة للمدير العام للاعتماد والتوقيع عليها وبعد ذلك يتم اصدار الشيك.</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8"/>
            </a:pPr>
            <a:r>
              <a:rPr lang="ar-SA" sz="2800" b="1" dirty="0">
                <a:latin typeface="Calibri" panose="020F0502020204030204" pitchFamily="34" charset="0"/>
                <a:ea typeface="Calibri" panose="020F0502020204030204" pitchFamily="34" charset="0"/>
                <a:cs typeface="Arial" panose="020B0604020202020204" pitchFamily="34" charset="0"/>
              </a:rPr>
              <a:t>يرسل الشيك لمجلس الإدارة للتوقيع عليه.</a:t>
            </a:r>
            <a:endParaRPr lang="en-US" sz="2800" b="1" dirty="0">
              <a:latin typeface="Calibri" panose="020F0502020204030204" pitchFamily="34" charset="0"/>
              <a:ea typeface="Calibri" panose="020F0502020204030204" pitchFamily="34" charset="0"/>
              <a:cs typeface="Arial" panose="020B0604020202020204" pitchFamily="34" charset="0"/>
            </a:endParaRPr>
          </a:p>
          <a:p>
            <a:pPr marL="514350" lvl="0" indent="-514350" algn="r" rtl="1">
              <a:lnSpc>
                <a:spcPct val="150000"/>
              </a:lnSpc>
              <a:buFont typeface="+mj-lt"/>
              <a:buAutoNum type="arabicPeriod" startAt="8"/>
            </a:pPr>
            <a:r>
              <a:rPr lang="ar-SA" sz="2800" b="1" dirty="0">
                <a:latin typeface="Calibri" panose="020F0502020204030204" pitchFamily="34" charset="0"/>
                <a:ea typeface="Calibri" panose="020F0502020204030204" pitchFamily="34" charset="0"/>
                <a:cs typeface="Arial" panose="020B0604020202020204" pitchFamily="34" charset="0"/>
              </a:rPr>
              <a:t>ترسل الإدارة المالية للإدارة الطالبة بإتمام المعاملة وجاهزية الشيك</a:t>
            </a:r>
            <a:r>
              <a:rPr lang="ar-SA" sz="2800" b="1" dirty="0" smtClean="0">
                <a:latin typeface="Calibri" panose="020F0502020204030204" pitchFamily="34" charset="0"/>
                <a:ea typeface="Calibri" panose="020F0502020204030204" pitchFamily="34" charset="0"/>
                <a:cs typeface="Arial" panose="020B0604020202020204" pitchFamily="34" charset="0"/>
              </a:rPr>
              <a:t>.</a:t>
            </a:r>
            <a:endParaRPr lang="en-US" sz="2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7796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خداعي">
  <a:themeElements>
    <a:clrScheme name="خداعي">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خداعي">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خداعي">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TM03457496[[fn=خداعي]]</Template>
  <TotalTime>594</TotalTime>
  <Words>1114</Words>
  <Application>Microsoft Office PowerPoint</Application>
  <PresentationFormat>ملء الشاشة</PresentationFormat>
  <Paragraphs>109</Paragraphs>
  <Slides>25</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25</vt:i4>
      </vt:variant>
    </vt:vector>
  </HeadingPairs>
  <TitlesOfParts>
    <vt:vector size="32" baseType="lpstr">
      <vt:lpstr>Arabic Typesetting</vt:lpstr>
      <vt:lpstr>Arial</vt:lpstr>
      <vt:lpstr>Calibri</vt:lpstr>
      <vt:lpstr>Corbel</vt:lpstr>
      <vt:lpstr>Tahoma</vt:lpstr>
      <vt:lpstr>Wingdings</vt:lpstr>
      <vt:lpstr>خداعي</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جارالله المالكي</dc:creator>
  <cp:lastModifiedBy>عبدالله بن سعيد الشهري</cp:lastModifiedBy>
  <cp:revision>73</cp:revision>
  <cp:lastPrinted>2017-10-29T13:31:54Z</cp:lastPrinted>
  <dcterms:created xsi:type="dcterms:W3CDTF">2017-10-10T12:16:54Z</dcterms:created>
  <dcterms:modified xsi:type="dcterms:W3CDTF">2017-10-29T13:56:59Z</dcterms:modified>
</cp:coreProperties>
</file>